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9" d="100"/>
          <a:sy n="89" d="100"/>
        </p:scale>
        <p:origin x="4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47D9F-055F-4F78-9387-8C8D79205034}" type="datetimeFigureOut">
              <a:rPr lang="en-US" smtClean="0"/>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4F0CE-BF3D-4338-AF76-5C8061153034}" type="slidenum">
              <a:rPr lang="en-US" smtClean="0"/>
              <a:t>‹#›</a:t>
            </a:fld>
            <a:endParaRPr lang="en-US"/>
          </a:p>
        </p:txBody>
      </p:sp>
    </p:spTree>
    <p:extLst>
      <p:ext uri="{BB962C8B-B14F-4D97-AF65-F5344CB8AC3E}">
        <p14:creationId xmlns:p14="http://schemas.microsoft.com/office/powerpoint/2010/main" val="376256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05f3f07e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05f3f07e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Old info</a:t>
            </a:r>
            <a:endParaRPr/>
          </a:p>
          <a:p>
            <a:pPr marL="0" lvl="0" indent="0" algn="l" rtl="0">
              <a:spcBef>
                <a:spcPts val="0"/>
              </a:spcBef>
              <a:spcAft>
                <a:spcPts val="0"/>
              </a:spcAft>
              <a:buNone/>
            </a:pPr>
            <a:r>
              <a:rPr lang="en"/>
              <a:t>I put the different options for logos so we can pick and choose based off what you like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9A08-38D7-46C6-AF12-277D56F3E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B0B60-31F1-4B7D-84FA-77E3D8975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3E05ED-8521-465F-9AA6-A0FC587C2E63}"/>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92461A76-78F0-4188-A848-2419CD55E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1C117-C5A9-4E73-9F45-DAFF2A6D448D}"/>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287307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D0C7-F2CF-4D3A-895F-FCBF9C3A6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51A70-2012-4F01-9978-109C216712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5EE09-DCD0-4E48-B4AA-42EC5A8754E7}"/>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91595581-42C1-4D07-AF3E-B0FFE9F54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8D9DD-7E75-4D4C-ADB6-3A12FFD09D5D}"/>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382761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008D6-93D1-4EE5-A825-D9799990AC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A286C-61E5-4BCA-B0B2-F68C3A702A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10031-285A-4B6F-8CEB-491808C038B9}"/>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93264D9F-08EA-4A00-810C-6E6C90B8B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EA269-1572-46C9-8223-B383E9F533D7}"/>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293672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8FCE-B197-45CB-A82E-577D38E35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BBF85-3395-4386-85E4-2D8A4CAAC2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6DE84-2FD2-4E5F-BF85-1B569916EA83}"/>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03818222-CD28-405C-A529-AF289EF0A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20C9B-2663-435F-9E8F-42EE21DD08FB}"/>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226942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6C27-81CF-408D-AE1F-9D7925B8C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7BA6E-BF42-4863-93B8-816B6E2F2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1E67-B0BC-4A15-AD30-F1DF7AAEF328}"/>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5B229E3A-5E0B-4C62-BDFC-4AF3E8BA9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B0DD5-E7D5-4234-A6D9-57078C91E981}"/>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86233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1616-3E5B-49C9-8271-B1E3B91C3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CE3A3-6E8D-4945-AE49-5DE4865D03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51013-FDD6-46DC-A056-1AD8F25D9D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5C962D-157B-4EF1-BB08-5E961E8D6BFF}"/>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6" name="Footer Placeholder 5">
            <a:extLst>
              <a:ext uri="{FF2B5EF4-FFF2-40B4-BE49-F238E27FC236}">
                <a16:creationId xmlns:a16="http://schemas.microsoft.com/office/drawing/2014/main" id="{4A1825B1-8DD7-432F-BFBE-81133CA2A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67FA0-2EAE-4ECC-811A-C52E82716F73}"/>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361654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AE9F-3DC1-48AC-893E-84BA8D508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EED921-B5B6-4A5C-BBE3-07D4C050D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383921-727F-4BD3-BFE6-F8F22B4E0F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1102E-EEDB-40E1-B124-152E79A10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B31097-1B74-455E-BB53-1810E16E29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17DC0-E250-472E-A1DB-AD32C4E58131}"/>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8" name="Footer Placeholder 7">
            <a:extLst>
              <a:ext uri="{FF2B5EF4-FFF2-40B4-BE49-F238E27FC236}">
                <a16:creationId xmlns:a16="http://schemas.microsoft.com/office/drawing/2014/main" id="{68DEC3D2-8554-4DE9-AA5D-CFE5327BBB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367BF0-0345-42DC-B3A8-02AD7C61970C}"/>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375459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EF5D-39E6-411B-929C-DA9537B20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163711-5D6C-4787-989E-8EFC41704972}"/>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4" name="Footer Placeholder 3">
            <a:extLst>
              <a:ext uri="{FF2B5EF4-FFF2-40B4-BE49-F238E27FC236}">
                <a16:creationId xmlns:a16="http://schemas.microsoft.com/office/drawing/2014/main" id="{58AC08A2-CDAD-4547-92B0-5DBA33663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92D3D-F118-4B72-8A71-5420E2B2DA62}"/>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14341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77036-B50E-4D8B-A36B-1DE1B40B695F}"/>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3" name="Footer Placeholder 2">
            <a:extLst>
              <a:ext uri="{FF2B5EF4-FFF2-40B4-BE49-F238E27FC236}">
                <a16:creationId xmlns:a16="http://schemas.microsoft.com/office/drawing/2014/main" id="{5AD956BE-7A47-44FB-B6CB-A52D14C8BA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B0BC87-09BB-4343-886C-CBF7EEF1541F}"/>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155866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1EBC-2083-40AA-A546-7804AC909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027E2D-F0A5-452E-BEB3-79397BFA0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7EE4C-D5A1-4F17-A252-01488F26E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764738-6254-49F9-9EE4-C3137978632B}"/>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6" name="Footer Placeholder 5">
            <a:extLst>
              <a:ext uri="{FF2B5EF4-FFF2-40B4-BE49-F238E27FC236}">
                <a16:creationId xmlns:a16="http://schemas.microsoft.com/office/drawing/2014/main" id="{42EE6666-A434-4152-849B-93FD3FD9C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370B1-316A-48F4-BB5A-EF7C050DB15A}"/>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223328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967A-2A88-455C-AE17-1F0AF6028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105B8A-1142-4DD5-A869-5A81FD422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95F6E-91A3-4546-BBEB-74BF5D343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8FEE4D-2CA9-4B3B-8896-BC7C4963346C}"/>
              </a:ext>
            </a:extLst>
          </p:cNvPr>
          <p:cNvSpPr>
            <a:spLocks noGrp="1"/>
          </p:cNvSpPr>
          <p:nvPr>
            <p:ph type="dt" sz="half" idx="10"/>
          </p:nvPr>
        </p:nvSpPr>
        <p:spPr/>
        <p:txBody>
          <a:bodyPr/>
          <a:lstStyle/>
          <a:p>
            <a:fld id="{3DB21E18-5F1B-4870-90CE-4C8A2078EB72}" type="datetimeFigureOut">
              <a:rPr lang="en-US" smtClean="0"/>
              <a:t>4/16/2023</a:t>
            </a:fld>
            <a:endParaRPr lang="en-US"/>
          </a:p>
        </p:txBody>
      </p:sp>
      <p:sp>
        <p:nvSpPr>
          <p:cNvPr id="6" name="Footer Placeholder 5">
            <a:extLst>
              <a:ext uri="{FF2B5EF4-FFF2-40B4-BE49-F238E27FC236}">
                <a16:creationId xmlns:a16="http://schemas.microsoft.com/office/drawing/2014/main" id="{667470B9-49DC-46FC-98B5-62DC7C60A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05A47-E30C-48FC-A796-432D257B546A}"/>
              </a:ext>
            </a:extLst>
          </p:cNvPr>
          <p:cNvSpPr>
            <a:spLocks noGrp="1"/>
          </p:cNvSpPr>
          <p:nvPr>
            <p:ph type="sldNum" sz="quarter" idx="12"/>
          </p:nvPr>
        </p:nvSpPr>
        <p:spPr/>
        <p:txBody>
          <a:bodyPr/>
          <a:lstStyle/>
          <a:p>
            <a:fld id="{147A98FE-0C56-4D63-A8C5-5FA447F4A000}" type="slidenum">
              <a:rPr lang="en-US" smtClean="0"/>
              <a:t>‹#›</a:t>
            </a:fld>
            <a:endParaRPr lang="en-US"/>
          </a:p>
        </p:txBody>
      </p:sp>
    </p:spTree>
    <p:extLst>
      <p:ext uri="{BB962C8B-B14F-4D97-AF65-F5344CB8AC3E}">
        <p14:creationId xmlns:p14="http://schemas.microsoft.com/office/powerpoint/2010/main" val="15536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DA268-785D-4236-94D1-F157A6386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979C4-CF89-433D-A107-D57262E62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F2CC7-5877-4322-B4DD-4EFBB46F4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1E18-5F1B-4870-90CE-4C8A2078EB72}" type="datetimeFigureOut">
              <a:rPr lang="en-US" smtClean="0"/>
              <a:t>4/16/2023</a:t>
            </a:fld>
            <a:endParaRPr lang="en-US"/>
          </a:p>
        </p:txBody>
      </p:sp>
      <p:sp>
        <p:nvSpPr>
          <p:cNvPr id="5" name="Footer Placeholder 4">
            <a:extLst>
              <a:ext uri="{FF2B5EF4-FFF2-40B4-BE49-F238E27FC236}">
                <a16:creationId xmlns:a16="http://schemas.microsoft.com/office/drawing/2014/main" id="{4FFD0DBC-F0CF-4438-9181-7FFA8D60A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B32ED-D55A-4506-84D1-97C2DE3BE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98FE-0C56-4D63-A8C5-5FA447F4A000}" type="slidenum">
              <a:rPr lang="en-US" smtClean="0"/>
              <a:t>‹#›</a:t>
            </a:fld>
            <a:endParaRPr lang="en-US"/>
          </a:p>
        </p:txBody>
      </p:sp>
    </p:spTree>
    <p:extLst>
      <p:ext uri="{BB962C8B-B14F-4D97-AF65-F5344CB8AC3E}">
        <p14:creationId xmlns:p14="http://schemas.microsoft.com/office/powerpoint/2010/main" val="10196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aplab.nd.edu/" TargetMode="External"/><Relationship Id="rId5" Type="http://schemas.openxmlformats.org/officeDocument/2006/relationships/hyperlink" Target="mailto:danlapsley@nd.edu"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p:nvPr/>
        </p:nvSpPr>
        <p:spPr>
          <a:xfrm>
            <a:off x="0" y="0"/>
            <a:ext cx="12192000" cy="980000"/>
          </a:xfrm>
          <a:prstGeom prst="rect">
            <a:avLst/>
          </a:prstGeom>
          <a:solidFill>
            <a:srgbClr val="073763"/>
          </a:solidFill>
          <a:ln>
            <a:noFill/>
          </a:ln>
        </p:spPr>
        <p:txBody>
          <a:bodyPr spcFirstLastPara="1" wrap="square" lIns="12867" tIns="12867" rIns="12867" bIns="12867" anchor="ctr" anchorCtr="0">
            <a:noAutofit/>
          </a:bodyPr>
          <a:lstStyle/>
          <a:p>
            <a:pPr algn="ctr">
              <a:buSzPts val="200"/>
            </a:pPr>
            <a:r>
              <a:rPr lang="en-US" sz="1333" b="1" dirty="0">
                <a:solidFill>
                  <a:schemeClr val="lt1"/>
                </a:solidFill>
                <a:latin typeface="Times New Roman"/>
                <a:ea typeface="Times New Roman"/>
                <a:cs typeface="Times New Roman"/>
                <a:sym typeface="Times New Roman"/>
              </a:rPr>
              <a:t>Dysfunctional Individuation Predicts Adjustment Problems and Psychiatric Symptoms in Emerging Adulthood</a:t>
            </a:r>
            <a:endParaRPr lang="en" sz="1333" b="1" dirty="0">
              <a:solidFill>
                <a:schemeClr val="lt1"/>
              </a:solidFill>
              <a:latin typeface="Times New Roman"/>
              <a:ea typeface="Times New Roman"/>
              <a:cs typeface="Times New Roman"/>
              <a:sym typeface="Times New Roman"/>
            </a:endParaRPr>
          </a:p>
          <a:p>
            <a:pPr algn="ctr">
              <a:buSzPts val="200"/>
            </a:pPr>
            <a:r>
              <a:rPr lang="en" sz="1333" b="1" dirty="0">
                <a:solidFill>
                  <a:schemeClr val="lt1"/>
                </a:solidFill>
                <a:latin typeface="Times New Roman"/>
                <a:ea typeface="Times New Roman"/>
                <a:cs typeface="Times New Roman"/>
                <a:sym typeface="Times New Roman"/>
              </a:rPr>
              <a:t>Daniel Lapsley</a:t>
            </a:r>
            <a:r>
              <a:rPr lang="en" sz="1333" b="1" baseline="30000" dirty="0">
                <a:solidFill>
                  <a:schemeClr val="lt1"/>
                </a:solidFill>
                <a:latin typeface="Times New Roman"/>
                <a:ea typeface="Times New Roman"/>
                <a:cs typeface="Times New Roman"/>
                <a:sym typeface="Times New Roman"/>
              </a:rPr>
              <a:t>1</a:t>
            </a:r>
            <a:r>
              <a:rPr lang="en" sz="1333" b="1" dirty="0">
                <a:solidFill>
                  <a:schemeClr val="lt1"/>
                </a:solidFill>
                <a:latin typeface="Times New Roman"/>
                <a:ea typeface="Times New Roman"/>
                <a:cs typeface="Times New Roman"/>
                <a:sym typeface="Times New Roman"/>
              </a:rPr>
              <a:t>, </a:t>
            </a:r>
            <a:r>
              <a:rPr lang="en-US" sz="1333" b="1" dirty="0">
                <a:solidFill>
                  <a:schemeClr val="lt1"/>
                </a:solidFill>
                <a:latin typeface="Times New Roman"/>
                <a:ea typeface="Times New Roman"/>
                <a:cs typeface="Times New Roman"/>
                <a:sym typeface="Times New Roman"/>
              </a:rPr>
              <a:t>Kenneth McClure</a:t>
            </a:r>
            <a:r>
              <a:rPr lang="en-US" sz="1333" b="1" baseline="30000" dirty="0">
                <a:solidFill>
                  <a:schemeClr val="lt1"/>
                </a:solidFill>
                <a:latin typeface="Times New Roman"/>
                <a:ea typeface="Times New Roman"/>
                <a:cs typeface="Times New Roman"/>
                <a:sym typeface="Times New Roman"/>
              </a:rPr>
              <a:t>1</a:t>
            </a:r>
            <a:r>
              <a:rPr lang="en-US" sz="1333" b="1" dirty="0">
                <a:solidFill>
                  <a:schemeClr val="lt1"/>
                </a:solidFill>
                <a:latin typeface="Times New Roman"/>
                <a:ea typeface="Times New Roman"/>
                <a:cs typeface="Times New Roman"/>
                <a:sym typeface="Times New Roman"/>
              </a:rPr>
              <a:t>, Katheryn Kelley</a:t>
            </a:r>
            <a:r>
              <a:rPr lang="en-US" sz="1333" b="1" baseline="30000" dirty="0">
                <a:solidFill>
                  <a:schemeClr val="lt1"/>
                </a:solidFill>
                <a:latin typeface="Times New Roman"/>
                <a:ea typeface="Times New Roman"/>
                <a:cs typeface="Times New Roman"/>
                <a:sym typeface="Times New Roman"/>
              </a:rPr>
              <a:t>2</a:t>
            </a:r>
            <a:r>
              <a:rPr lang="en-US" sz="1333" b="1" dirty="0">
                <a:solidFill>
                  <a:schemeClr val="lt1"/>
                </a:solidFill>
                <a:latin typeface="Times New Roman"/>
                <a:ea typeface="Times New Roman"/>
                <a:cs typeface="Times New Roman"/>
                <a:sym typeface="Times New Roman"/>
              </a:rPr>
              <a:t> and Ethan Lacey</a:t>
            </a:r>
            <a:r>
              <a:rPr lang="en-US" sz="1333" b="1" baseline="30000" dirty="0">
                <a:solidFill>
                  <a:schemeClr val="lt1"/>
                </a:solidFill>
                <a:latin typeface="Times New Roman"/>
                <a:ea typeface="Times New Roman"/>
                <a:cs typeface="Times New Roman"/>
                <a:sym typeface="Times New Roman"/>
              </a:rPr>
              <a:t>3</a:t>
            </a:r>
            <a:endParaRPr sz="1600" b="1" dirty="0">
              <a:solidFill>
                <a:schemeClr val="lt1"/>
              </a:solidFill>
              <a:latin typeface="Times New Roman"/>
              <a:ea typeface="Times New Roman"/>
              <a:cs typeface="Times New Roman"/>
              <a:sym typeface="Times New Roman"/>
            </a:endParaRPr>
          </a:p>
          <a:p>
            <a:pPr algn="ctr"/>
            <a:r>
              <a:rPr lang="en" sz="1067" i="1" dirty="0">
                <a:solidFill>
                  <a:schemeClr val="lt1"/>
                </a:solidFill>
                <a:latin typeface="Times New Roman"/>
                <a:ea typeface="Times New Roman"/>
                <a:cs typeface="Times New Roman"/>
                <a:sym typeface="Times New Roman"/>
              </a:rPr>
              <a:t>University of Notre Dame</a:t>
            </a:r>
            <a:r>
              <a:rPr lang="en" sz="1067" i="1" baseline="30000" dirty="0">
                <a:solidFill>
                  <a:schemeClr val="lt1"/>
                </a:solidFill>
                <a:latin typeface="Times New Roman"/>
                <a:ea typeface="Times New Roman"/>
                <a:cs typeface="Times New Roman"/>
                <a:sym typeface="Times New Roman"/>
              </a:rPr>
              <a:t>1 </a:t>
            </a:r>
            <a:r>
              <a:rPr lang="en-US" sz="1067" i="1" dirty="0">
                <a:solidFill>
                  <a:schemeClr val="lt1"/>
                </a:solidFill>
                <a:latin typeface="Times New Roman"/>
                <a:ea typeface="Times New Roman"/>
                <a:cs typeface="Times New Roman"/>
                <a:sym typeface="Times New Roman"/>
              </a:rPr>
              <a:t>, Taylor University</a:t>
            </a:r>
            <a:r>
              <a:rPr lang="en-US" sz="1067" i="1" baseline="30000" dirty="0">
                <a:solidFill>
                  <a:schemeClr val="lt1"/>
                </a:solidFill>
                <a:latin typeface="Times New Roman"/>
                <a:ea typeface="Times New Roman"/>
                <a:cs typeface="Times New Roman"/>
                <a:sym typeface="Times New Roman"/>
              </a:rPr>
              <a:t>2</a:t>
            </a:r>
            <a:r>
              <a:rPr lang="en-US" sz="1067" i="1" dirty="0">
                <a:solidFill>
                  <a:schemeClr val="lt1"/>
                </a:solidFill>
                <a:latin typeface="Times New Roman"/>
                <a:ea typeface="Times New Roman"/>
                <a:cs typeface="Times New Roman"/>
                <a:sym typeface="Times New Roman"/>
              </a:rPr>
              <a:t>, </a:t>
            </a:r>
            <a:r>
              <a:rPr lang="en" sz="1067" i="1" dirty="0">
                <a:solidFill>
                  <a:schemeClr val="lt1"/>
                </a:solidFill>
                <a:latin typeface="Times New Roman"/>
                <a:ea typeface="Times New Roman"/>
                <a:cs typeface="Times New Roman"/>
                <a:sym typeface="Times New Roman"/>
              </a:rPr>
              <a:t> </a:t>
            </a:r>
            <a:r>
              <a:rPr lang="en-US" sz="1067" dirty="0">
                <a:solidFill>
                  <a:schemeClr val="lt1"/>
                </a:solidFill>
                <a:latin typeface="Times New Roman"/>
                <a:ea typeface="Times New Roman"/>
                <a:cs typeface="Times New Roman"/>
                <a:sym typeface="Times New Roman"/>
              </a:rPr>
              <a:t>and </a:t>
            </a:r>
            <a:r>
              <a:rPr lang="en-US" sz="1067" i="1">
                <a:solidFill>
                  <a:schemeClr val="lt1"/>
                </a:solidFill>
                <a:latin typeface="Times New Roman"/>
                <a:ea typeface="Times New Roman"/>
                <a:cs typeface="Times New Roman"/>
                <a:sym typeface="Times New Roman"/>
              </a:rPr>
              <a:t>Wheaton College</a:t>
            </a:r>
            <a:r>
              <a:rPr lang="en-US" sz="1067" i="1" baseline="30000" dirty="0">
                <a:solidFill>
                  <a:schemeClr val="lt1"/>
                </a:solidFill>
                <a:latin typeface="Times New Roman"/>
                <a:ea typeface="Times New Roman"/>
                <a:cs typeface="Times New Roman"/>
                <a:sym typeface="Times New Roman"/>
              </a:rPr>
              <a:t>3</a:t>
            </a:r>
            <a:endParaRPr sz="1067" b="1" i="1" dirty="0">
              <a:solidFill>
                <a:schemeClr val="lt1"/>
              </a:solidFill>
              <a:latin typeface="Times New Roman"/>
              <a:ea typeface="Times New Roman"/>
              <a:cs typeface="Times New Roman"/>
              <a:sym typeface="Times New Roman"/>
            </a:endParaRPr>
          </a:p>
        </p:txBody>
      </p:sp>
      <p:sp>
        <p:nvSpPr>
          <p:cNvPr id="130" name="Google Shape;130;p26"/>
          <p:cNvSpPr/>
          <p:nvPr/>
        </p:nvSpPr>
        <p:spPr>
          <a:xfrm>
            <a:off x="234033" y="994144"/>
            <a:ext cx="3628400" cy="176400"/>
          </a:xfrm>
          <a:prstGeom prst="rect">
            <a:avLst/>
          </a:prstGeom>
          <a:solidFill>
            <a:srgbClr val="073763"/>
          </a:solidFill>
          <a:ln>
            <a:noFill/>
          </a:ln>
        </p:spPr>
        <p:txBody>
          <a:bodyPr spcFirstLastPara="1" wrap="square" lIns="20867" tIns="19267" rIns="20867" bIns="19267" anchor="t" anchorCtr="0">
            <a:noAutofit/>
          </a:bodyPr>
          <a:lstStyle/>
          <a:p>
            <a:r>
              <a:rPr lang="en" sz="1067" b="1" dirty="0">
                <a:solidFill>
                  <a:srgbClr val="FFFFFF"/>
                </a:solidFill>
                <a:latin typeface="Times New Roman"/>
                <a:cs typeface="Times New Roman"/>
                <a:sym typeface="Times New Roman"/>
              </a:rPr>
              <a:t>ABSTRAC</a:t>
            </a:r>
            <a:r>
              <a:rPr lang="en-US" sz="1067" b="1" dirty="0">
                <a:solidFill>
                  <a:srgbClr val="FFFFFF"/>
                </a:solidFill>
                <a:latin typeface="Times New Roman"/>
                <a:cs typeface="Times New Roman"/>
                <a:sym typeface="Times New Roman"/>
              </a:rPr>
              <a:t>T</a:t>
            </a:r>
            <a:endParaRPr sz="267" dirty="0"/>
          </a:p>
        </p:txBody>
      </p:sp>
      <p:sp>
        <p:nvSpPr>
          <p:cNvPr id="131" name="Google Shape;131;p26"/>
          <p:cNvSpPr txBox="1"/>
          <p:nvPr/>
        </p:nvSpPr>
        <p:spPr>
          <a:xfrm>
            <a:off x="234033" y="1157191"/>
            <a:ext cx="3562646" cy="1278293"/>
          </a:xfrm>
          <a:prstGeom prst="rect">
            <a:avLst/>
          </a:prstGeom>
          <a:noFill/>
          <a:ln>
            <a:noFill/>
          </a:ln>
        </p:spPr>
        <p:txBody>
          <a:bodyPr spcFirstLastPara="1" wrap="square" lIns="9633" tIns="9633" rIns="9633" bIns="9633" anchor="t" anchorCtr="0">
            <a:noAutofit/>
          </a:bodyPr>
          <a:lstStyle/>
          <a:p>
            <a:r>
              <a:rPr lang="en-US" sz="800" dirty="0">
                <a:latin typeface="Times New Roman"/>
                <a:ea typeface="Times New Roman"/>
                <a:cs typeface="Times New Roman"/>
                <a:sym typeface="Times New Roman"/>
              </a:rPr>
              <a:t>Individuation is a crucial developmental challenge that requires emerging adults to develop an autonomous self in the context of ongoing relational commitments. Clinical developmental theory suggests that dysfunctional individuation is indicated by poor self-other differentiation and various relationship disturbances. This project examined the concurrent and incremental validity of the Dysfunctional Individuation Scale.(DIS). A random sample of 360 emerging adults also completed the Differentiation of Self Inventory, the Brief Symptom Inventory, Family Intrusiveness, and 4 indicators of college adjustment problems. Results showed that dysfunctional individuation significantly predicted adjustment problems and psychiatric symptom over and above family intrusiveness and differentiation of self variables. </a:t>
            </a:r>
          </a:p>
        </p:txBody>
      </p:sp>
      <p:sp>
        <p:nvSpPr>
          <p:cNvPr id="132" name="Google Shape;132;p26"/>
          <p:cNvSpPr/>
          <p:nvPr/>
        </p:nvSpPr>
        <p:spPr>
          <a:xfrm>
            <a:off x="234033" y="2476364"/>
            <a:ext cx="3628400" cy="177600"/>
          </a:xfrm>
          <a:prstGeom prst="rect">
            <a:avLst/>
          </a:prstGeom>
          <a:solidFill>
            <a:srgbClr val="073763"/>
          </a:solidFill>
          <a:ln>
            <a:noFill/>
          </a:ln>
        </p:spPr>
        <p:txBody>
          <a:bodyPr spcFirstLastPara="1" wrap="square" lIns="20867" tIns="19267" rIns="20867" bIns="19267" anchor="t" anchorCtr="0">
            <a:noAutofit/>
          </a:bodyPr>
          <a:lstStyle/>
          <a:p>
            <a:r>
              <a:rPr lang="en" sz="1067" b="1" dirty="0">
                <a:solidFill>
                  <a:srgbClr val="FFFFFF"/>
                </a:solidFill>
                <a:latin typeface="Times New Roman"/>
                <a:cs typeface="Times New Roman"/>
                <a:sym typeface="Times New Roman"/>
              </a:rPr>
              <a:t>P</a:t>
            </a:r>
            <a:r>
              <a:rPr lang="en-US" sz="1067" b="1" dirty="0">
                <a:solidFill>
                  <a:srgbClr val="FFFFFF"/>
                </a:solidFill>
                <a:latin typeface="Times New Roman"/>
                <a:cs typeface="Times New Roman"/>
                <a:sym typeface="Times New Roman"/>
              </a:rPr>
              <a:t>URPOSE</a:t>
            </a:r>
            <a:endParaRPr sz="267" dirty="0"/>
          </a:p>
        </p:txBody>
      </p:sp>
      <p:sp>
        <p:nvSpPr>
          <p:cNvPr id="133" name="Google Shape;133;p26"/>
          <p:cNvSpPr txBox="1"/>
          <p:nvPr/>
        </p:nvSpPr>
        <p:spPr>
          <a:xfrm>
            <a:off x="240678" y="2694846"/>
            <a:ext cx="3642000" cy="851436"/>
          </a:xfrm>
          <a:prstGeom prst="rect">
            <a:avLst/>
          </a:prstGeom>
          <a:noFill/>
          <a:ln>
            <a:noFill/>
          </a:ln>
        </p:spPr>
        <p:txBody>
          <a:bodyPr spcFirstLastPara="1" wrap="square" lIns="9633" tIns="9633" rIns="9633" bIns="9633" anchor="t" anchorCtr="0">
            <a:noAutofit/>
          </a:bodyPr>
          <a:lstStyle/>
          <a:p>
            <a:r>
              <a:rPr lang="en-US" sz="800" dirty="0">
                <a:solidFill>
                  <a:srgbClr val="000000"/>
                </a:solidFill>
                <a:latin typeface="Times New Roman"/>
                <a:ea typeface="Times New Roman"/>
                <a:cs typeface="Times New Roman"/>
                <a:sym typeface="Times New Roman"/>
              </a:rPr>
              <a:t>Disturbances in individuation are presumed to result in broadband personality and relational disturbances, including difficulties in self-other differentiation, aloneness tolerance, coercion, and concerns about object constancy (Pine, 1979). </a:t>
            </a:r>
            <a:r>
              <a:rPr lang="en-US" sz="800" dirty="0" err="1">
                <a:solidFill>
                  <a:srgbClr val="000000"/>
                </a:solidFill>
                <a:latin typeface="Times New Roman"/>
                <a:ea typeface="Times New Roman"/>
                <a:cs typeface="Times New Roman"/>
                <a:sym typeface="Times New Roman"/>
              </a:rPr>
              <a:t>Stey</a:t>
            </a:r>
            <a:r>
              <a:rPr lang="en-US" sz="800" dirty="0">
                <a:solidFill>
                  <a:srgbClr val="000000"/>
                </a:solidFill>
                <a:latin typeface="Times New Roman"/>
                <a:ea typeface="Times New Roman"/>
                <a:cs typeface="Times New Roman"/>
                <a:sym typeface="Times New Roman"/>
              </a:rPr>
              <a:t>, Hill and Lapsley (2013) developed a promising 10-item Dysfunctional Individuation Scale (DIS) that captures the symptom pattern identified by clinical developmental theory. </a:t>
            </a:r>
            <a:r>
              <a:rPr lang="en-US" sz="800" dirty="0">
                <a:latin typeface="Times New Roman"/>
                <a:ea typeface="Times New Roman"/>
                <a:cs typeface="Times New Roman"/>
                <a:sym typeface="Times New Roman"/>
              </a:rPr>
              <a:t>This project reports on a further attempt to establish the concurrent and incremental validity of the DIS.</a:t>
            </a:r>
          </a:p>
          <a:p>
            <a:pPr indent="101597"/>
            <a:endParaRPr lang="en-US" sz="800" dirty="0">
              <a:solidFill>
                <a:srgbClr val="000000"/>
              </a:solidFill>
              <a:latin typeface="Times New Roman"/>
              <a:ea typeface="Times New Roman"/>
              <a:cs typeface="Times New Roman"/>
              <a:sym typeface="Times New Roman"/>
            </a:endParaRPr>
          </a:p>
          <a:p>
            <a:pPr indent="101597"/>
            <a:endParaRPr lang="en-US" sz="800" dirty="0">
              <a:solidFill>
                <a:srgbClr val="000000"/>
              </a:solidFill>
              <a:latin typeface="Times New Roman"/>
              <a:ea typeface="Times New Roman"/>
              <a:cs typeface="Times New Roman"/>
              <a:sym typeface="Times New Roman"/>
            </a:endParaRPr>
          </a:p>
          <a:p>
            <a:pPr indent="101597"/>
            <a:endParaRPr lang="en-US" sz="667" dirty="0">
              <a:solidFill>
                <a:srgbClr val="000000"/>
              </a:solidFill>
              <a:latin typeface="Times New Roman"/>
              <a:ea typeface="Times New Roman"/>
              <a:cs typeface="Times New Roman"/>
              <a:sym typeface="Times New Roman"/>
            </a:endParaRPr>
          </a:p>
        </p:txBody>
      </p:sp>
      <p:sp>
        <p:nvSpPr>
          <p:cNvPr id="136" name="Google Shape;136;p26"/>
          <p:cNvSpPr/>
          <p:nvPr/>
        </p:nvSpPr>
        <p:spPr>
          <a:xfrm>
            <a:off x="4269522" y="994144"/>
            <a:ext cx="3628400" cy="176400"/>
          </a:xfrm>
          <a:prstGeom prst="rect">
            <a:avLst/>
          </a:prstGeom>
          <a:solidFill>
            <a:srgbClr val="073763"/>
          </a:solidFill>
          <a:ln>
            <a:noFill/>
          </a:ln>
        </p:spPr>
        <p:txBody>
          <a:bodyPr spcFirstLastPara="1" wrap="square" lIns="20867" tIns="19267" rIns="20867" bIns="19267" anchor="t" anchorCtr="0">
            <a:noAutofit/>
          </a:bodyPr>
          <a:lstStyle/>
          <a:p>
            <a:r>
              <a:rPr lang="en" sz="1067" b="1">
                <a:solidFill>
                  <a:srgbClr val="FFFFFF"/>
                </a:solidFill>
                <a:latin typeface="Times New Roman"/>
                <a:ea typeface="Times New Roman"/>
                <a:cs typeface="Times New Roman"/>
                <a:sym typeface="Times New Roman"/>
              </a:rPr>
              <a:t>METHOD</a:t>
            </a:r>
            <a:endParaRPr sz="1067" b="1">
              <a:solidFill>
                <a:srgbClr val="FFFFFF"/>
              </a:solidFill>
              <a:latin typeface="Times New Roman"/>
              <a:ea typeface="Times New Roman"/>
              <a:cs typeface="Times New Roman"/>
              <a:sym typeface="Times New Roman"/>
            </a:endParaRPr>
          </a:p>
        </p:txBody>
      </p:sp>
      <p:sp>
        <p:nvSpPr>
          <p:cNvPr id="137" name="Google Shape;137;p26"/>
          <p:cNvSpPr txBox="1"/>
          <p:nvPr/>
        </p:nvSpPr>
        <p:spPr>
          <a:xfrm>
            <a:off x="4278489" y="1244684"/>
            <a:ext cx="3628400" cy="305927"/>
          </a:xfrm>
          <a:prstGeom prst="rect">
            <a:avLst/>
          </a:prstGeom>
          <a:noFill/>
          <a:ln>
            <a:noFill/>
          </a:ln>
        </p:spPr>
        <p:txBody>
          <a:bodyPr spcFirstLastPara="1" wrap="square" lIns="9633" tIns="9633" rIns="9633" bIns="9633" anchor="t" anchorCtr="0">
            <a:noAutofit/>
          </a:bodyPr>
          <a:lstStyle/>
          <a:p>
            <a:pPr>
              <a:buSzPts val="200"/>
            </a:pPr>
            <a:r>
              <a:rPr lang="en" sz="800" b="1" dirty="0">
                <a:solidFill>
                  <a:srgbClr val="000000"/>
                </a:solidFill>
                <a:latin typeface="Times New Roman"/>
                <a:ea typeface="Times New Roman"/>
                <a:cs typeface="Times New Roman"/>
                <a:sym typeface="Times New Roman"/>
              </a:rPr>
              <a:t>Participants: </a:t>
            </a:r>
            <a:r>
              <a:rPr lang="en" sz="800" dirty="0">
                <a:solidFill>
                  <a:srgbClr val="000000"/>
                </a:solidFill>
                <a:latin typeface="Times New Roman"/>
                <a:ea typeface="Times New Roman"/>
                <a:cs typeface="Times New Roman"/>
                <a:sym typeface="Times New Roman"/>
              </a:rPr>
              <a:t>360 emerging adults (206 females, M</a:t>
            </a:r>
            <a:r>
              <a:rPr lang="en" sz="800" baseline="-25000" dirty="0">
                <a:solidFill>
                  <a:srgbClr val="000000"/>
                </a:solidFill>
                <a:latin typeface="Times New Roman"/>
                <a:ea typeface="Times New Roman"/>
                <a:cs typeface="Times New Roman"/>
                <a:sym typeface="Times New Roman"/>
              </a:rPr>
              <a:t>age</a:t>
            </a:r>
            <a:r>
              <a:rPr lang="en" sz="800" dirty="0">
                <a:solidFill>
                  <a:srgbClr val="000000"/>
                </a:solidFill>
                <a:latin typeface="Times New Roman"/>
                <a:ea typeface="Times New Roman"/>
                <a:cs typeface="Times New Roman"/>
                <a:sym typeface="Times New Roman"/>
              </a:rPr>
              <a:t> = 19.35 were randomly selected from a private midwestern university.</a:t>
            </a:r>
            <a:endParaRPr sz="800" dirty="0">
              <a:solidFill>
                <a:srgbClr val="000000"/>
              </a:solidFill>
              <a:latin typeface="Times New Roman"/>
              <a:ea typeface="Times New Roman"/>
              <a:cs typeface="Times New Roman"/>
              <a:sym typeface="Times New Roman"/>
            </a:endParaRPr>
          </a:p>
          <a:p>
            <a:endParaRPr sz="800" dirty="0">
              <a:latin typeface="Times New Roman"/>
              <a:ea typeface="Times New Roman"/>
              <a:cs typeface="Times New Roman"/>
              <a:sym typeface="Times New Roman"/>
            </a:endParaRPr>
          </a:p>
        </p:txBody>
      </p:sp>
      <p:sp>
        <p:nvSpPr>
          <p:cNvPr id="138" name="Google Shape;138;p26"/>
          <p:cNvSpPr txBox="1"/>
          <p:nvPr/>
        </p:nvSpPr>
        <p:spPr>
          <a:xfrm>
            <a:off x="4269521" y="1570111"/>
            <a:ext cx="3737441" cy="1858889"/>
          </a:xfrm>
          <a:prstGeom prst="rect">
            <a:avLst/>
          </a:prstGeom>
          <a:noFill/>
          <a:ln>
            <a:noFill/>
          </a:ln>
        </p:spPr>
        <p:txBody>
          <a:bodyPr spcFirstLastPara="1" wrap="square" lIns="9633" tIns="9633" rIns="9633" bIns="9633" anchor="t" anchorCtr="0">
            <a:noAutofit/>
          </a:bodyPr>
          <a:lstStyle/>
          <a:p>
            <a:r>
              <a:rPr lang="en" sz="800" b="1" dirty="0">
                <a:latin typeface="Times New Roman" panose="02020603050405020304" pitchFamily="18" charset="0"/>
                <a:cs typeface="Times New Roman" panose="02020603050405020304" pitchFamily="18" charset="0"/>
                <a:sym typeface="Times New Roman"/>
              </a:rPr>
              <a:t>Measures</a:t>
            </a:r>
            <a:endParaRPr sz="800" b="1" dirty="0">
              <a:latin typeface="Times New Roman" panose="02020603050405020304" pitchFamily="18" charset="0"/>
              <a:cs typeface="Times New Roman" panose="02020603050405020304" pitchFamily="18" charset="0"/>
            </a:endParaRPr>
          </a:p>
          <a:p>
            <a:pPr marL="101597" indent="-93131">
              <a:buClr>
                <a:srgbClr val="000000"/>
              </a:buClr>
              <a:buSzPts val="500"/>
              <a:buChar char="●"/>
            </a:pPr>
            <a:r>
              <a:rPr lang="en" sz="800" b="1" dirty="0">
                <a:solidFill>
                  <a:srgbClr val="000000"/>
                </a:solidFill>
                <a:latin typeface="Times New Roman"/>
                <a:ea typeface="Times New Roman"/>
                <a:cs typeface="Times New Roman"/>
                <a:sym typeface="Times New Roman"/>
              </a:rPr>
              <a:t>Dysfunctional individuation</a:t>
            </a:r>
            <a:r>
              <a:rPr lang="en" sz="800" dirty="0">
                <a:solidFill>
                  <a:srgbClr val="000000"/>
                </a:solidFill>
                <a:latin typeface="Times New Roman"/>
                <a:ea typeface="Times New Roman"/>
                <a:cs typeface="Times New Roman"/>
                <a:sym typeface="Times New Roman"/>
              </a:rPr>
              <a:t> was measured using the Dysfunctional Individuation Scale (</a:t>
            </a:r>
            <a:r>
              <a:rPr lang="en-US" sz="800" dirty="0">
                <a:solidFill>
                  <a:srgbClr val="000000"/>
                </a:solidFill>
                <a:latin typeface="Times New Roman"/>
                <a:ea typeface="Times New Roman"/>
                <a:cs typeface="Times New Roman"/>
                <a:sym typeface="Times New Roman"/>
              </a:rPr>
              <a:t>DIS, </a:t>
            </a:r>
            <a:r>
              <a:rPr lang="el-GR" sz="800" dirty="0">
                <a:solidFill>
                  <a:srgbClr val="000000"/>
                </a:solidFill>
                <a:latin typeface="Times New Roman"/>
                <a:ea typeface="Times New Roman"/>
                <a:cs typeface="Times New Roman"/>
                <a:sym typeface="Times New Roman"/>
              </a:rPr>
              <a:t>(α = .83)</a:t>
            </a:r>
            <a:r>
              <a:rPr lang="en-US" sz="800" dirty="0">
                <a:solidFill>
                  <a:srgbClr val="000000"/>
                </a:solidFill>
                <a:latin typeface="Times New Roman"/>
                <a:ea typeface="Times New Roman"/>
                <a:cs typeface="Times New Roman"/>
                <a:sym typeface="Times New Roman"/>
              </a:rPr>
              <a:t>. This one factor 10-item scale includes items that tap poor self-other differentiation, a tendency towards coercion in relationships and difficulty in aloneness tolerance and object constancy. </a:t>
            </a:r>
          </a:p>
          <a:p>
            <a:pPr marL="101597" indent="-93131">
              <a:buClr>
                <a:srgbClr val="000000"/>
              </a:buClr>
              <a:buSzPts val="500"/>
              <a:buChar char="●"/>
            </a:pPr>
            <a:r>
              <a:rPr lang="en-US" sz="800" b="1" dirty="0">
                <a:solidFill>
                  <a:srgbClr val="000000"/>
                </a:solidFill>
                <a:latin typeface="Times New Roman"/>
                <a:ea typeface="Times New Roman"/>
                <a:cs typeface="Times New Roman"/>
                <a:sym typeface="Times New Roman"/>
              </a:rPr>
              <a:t>Psychiatric symptoms </a:t>
            </a:r>
            <a:r>
              <a:rPr lang="en-US" sz="800" dirty="0">
                <a:solidFill>
                  <a:srgbClr val="000000"/>
                </a:solidFill>
                <a:latin typeface="Times New Roman"/>
                <a:ea typeface="Times New Roman"/>
                <a:cs typeface="Times New Roman"/>
                <a:sym typeface="Times New Roman"/>
              </a:rPr>
              <a:t>were measured with the Somatization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87), Interpersonal Sensitivity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.87) and Depression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.88) subscales of the Brief Symptom Index. </a:t>
            </a:r>
          </a:p>
          <a:p>
            <a:pPr marL="101597" indent="-93131">
              <a:buClr>
                <a:srgbClr val="000000"/>
              </a:buClr>
              <a:buSzPts val="500"/>
              <a:buChar char="●"/>
            </a:pPr>
            <a:r>
              <a:rPr lang="en-US" sz="800" b="1" dirty="0">
                <a:solidFill>
                  <a:srgbClr val="000000"/>
                </a:solidFill>
                <a:latin typeface="Times New Roman"/>
                <a:ea typeface="Times New Roman"/>
                <a:cs typeface="Times New Roman"/>
                <a:sym typeface="Times New Roman"/>
              </a:rPr>
              <a:t>College adjustment</a:t>
            </a:r>
            <a:r>
              <a:rPr lang="en-US" sz="800" b="1" i="1" dirty="0">
                <a:solidFill>
                  <a:srgbClr val="000000"/>
                </a:solidFill>
                <a:latin typeface="Times New Roman"/>
                <a:ea typeface="Times New Roman"/>
                <a:cs typeface="Times New Roman"/>
                <a:sym typeface="Times New Roman"/>
              </a:rPr>
              <a:t> </a:t>
            </a:r>
            <a:r>
              <a:rPr lang="en-US" sz="800" dirty="0">
                <a:solidFill>
                  <a:srgbClr val="000000"/>
                </a:solidFill>
                <a:latin typeface="Times New Roman"/>
                <a:ea typeface="Times New Roman"/>
                <a:cs typeface="Times New Roman"/>
                <a:sym typeface="Times New Roman"/>
              </a:rPr>
              <a:t>was measured by the </a:t>
            </a:r>
            <a:r>
              <a:rPr lang="en-US" sz="667" dirty="0">
                <a:solidFill>
                  <a:srgbClr val="000000"/>
                </a:solidFill>
                <a:latin typeface="Times New Roman"/>
                <a:ea typeface="Times New Roman"/>
                <a:cs typeface="Times New Roman"/>
                <a:sym typeface="Times New Roman"/>
              </a:rPr>
              <a:t>Family Problems (</a:t>
            </a:r>
            <a:r>
              <a:rPr lang="el-GR" sz="700" dirty="0">
                <a:solidFill>
                  <a:srgbClr val="000000"/>
                </a:solidFill>
                <a:latin typeface="Times New Roman"/>
                <a:ea typeface="Times New Roman"/>
                <a:cs typeface="Times New Roman"/>
                <a:sym typeface="Times New Roman"/>
              </a:rPr>
              <a:t>α = </a:t>
            </a:r>
            <a:r>
              <a:rPr lang="en-US" sz="700" dirty="0">
                <a:solidFill>
                  <a:srgbClr val="000000"/>
                </a:solidFill>
                <a:latin typeface="Times New Roman"/>
                <a:ea typeface="Times New Roman"/>
                <a:cs typeface="Times New Roman"/>
                <a:sym typeface="Times New Roman"/>
              </a:rPr>
              <a:t>.84), Interpersonal Problems (</a:t>
            </a:r>
            <a:r>
              <a:rPr lang="el-GR" sz="700" dirty="0">
                <a:solidFill>
                  <a:srgbClr val="000000"/>
                </a:solidFill>
                <a:latin typeface="Times New Roman"/>
                <a:ea typeface="Times New Roman"/>
                <a:cs typeface="Times New Roman"/>
                <a:sym typeface="Times New Roman"/>
              </a:rPr>
              <a:t>α = </a:t>
            </a:r>
            <a:r>
              <a:rPr lang="en-US" sz="700" dirty="0">
                <a:solidFill>
                  <a:srgbClr val="000000"/>
                </a:solidFill>
                <a:latin typeface="Times New Roman"/>
                <a:ea typeface="Times New Roman"/>
                <a:cs typeface="Times New Roman"/>
                <a:sym typeface="Times New Roman"/>
              </a:rPr>
              <a:t>.85), Academic Problems (</a:t>
            </a:r>
            <a:r>
              <a:rPr lang="el-GR" sz="700" dirty="0">
                <a:solidFill>
                  <a:srgbClr val="000000"/>
                </a:solidFill>
                <a:latin typeface="Times New Roman"/>
                <a:ea typeface="Times New Roman"/>
                <a:cs typeface="Times New Roman"/>
                <a:sym typeface="Times New Roman"/>
              </a:rPr>
              <a:t>α = </a:t>
            </a:r>
            <a:r>
              <a:rPr lang="en-US" sz="700" dirty="0">
                <a:solidFill>
                  <a:srgbClr val="000000"/>
                </a:solidFill>
                <a:latin typeface="Times New Roman"/>
                <a:ea typeface="Times New Roman"/>
                <a:cs typeface="Times New Roman"/>
                <a:sym typeface="Times New Roman"/>
              </a:rPr>
              <a:t>.85), and Anxiety (</a:t>
            </a:r>
            <a:r>
              <a:rPr lang="el-GR" sz="700" dirty="0">
                <a:solidFill>
                  <a:srgbClr val="000000"/>
                </a:solidFill>
                <a:latin typeface="Times New Roman"/>
                <a:ea typeface="Times New Roman"/>
                <a:cs typeface="Times New Roman"/>
                <a:sym typeface="Times New Roman"/>
              </a:rPr>
              <a:t>α = </a:t>
            </a:r>
            <a:r>
              <a:rPr lang="en-US" sz="700" dirty="0">
                <a:solidFill>
                  <a:srgbClr val="000000"/>
                </a:solidFill>
                <a:latin typeface="Times New Roman"/>
                <a:ea typeface="Times New Roman"/>
                <a:cs typeface="Times New Roman"/>
                <a:sym typeface="Times New Roman"/>
              </a:rPr>
              <a:t>.88) subscales from the College Adjustment Scale (Anton &amp; Reed, 1991). </a:t>
            </a:r>
          </a:p>
          <a:p>
            <a:pPr marL="101597" indent="-93131">
              <a:buClr>
                <a:srgbClr val="000000"/>
              </a:buClr>
              <a:buSzPts val="500"/>
              <a:buChar char="●"/>
            </a:pPr>
            <a:r>
              <a:rPr lang="en-US" sz="800" b="1" dirty="0">
                <a:solidFill>
                  <a:srgbClr val="000000"/>
                </a:solidFill>
                <a:latin typeface="Times New Roman"/>
                <a:ea typeface="Times New Roman"/>
                <a:cs typeface="Times New Roman"/>
                <a:sym typeface="Times New Roman"/>
              </a:rPr>
              <a:t>Differentiation of Self </a:t>
            </a:r>
            <a:r>
              <a:rPr lang="en-US" sz="800" dirty="0">
                <a:solidFill>
                  <a:srgbClr val="000000"/>
                </a:solidFill>
                <a:latin typeface="Times New Roman"/>
                <a:ea typeface="Times New Roman"/>
                <a:cs typeface="Times New Roman"/>
                <a:sym typeface="Times New Roman"/>
              </a:rPr>
              <a:t>was measured by the Differentiation of Self Scale (</a:t>
            </a:r>
            <a:r>
              <a:rPr lang="en-US" sz="800" dirty="0" err="1">
                <a:solidFill>
                  <a:srgbClr val="000000"/>
                </a:solidFill>
                <a:latin typeface="Times New Roman"/>
                <a:ea typeface="Times New Roman"/>
                <a:cs typeface="Times New Roman"/>
                <a:sym typeface="Times New Roman"/>
              </a:rPr>
              <a:t>Skowron</a:t>
            </a:r>
            <a:r>
              <a:rPr lang="en-US" sz="800" dirty="0">
                <a:solidFill>
                  <a:srgbClr val="000000"/>
                </a:solidFill>
                <a:latin typeface="Times New Roman"/>
                <a:ea typeface="Times New Roman"/>
                <a:cs typeface="Times New Roman"/>
                <a:sym typeface="Times New Roman"/>
              </a:rPr>
              <a:t> &amp; Friedlander, 19which includes Emotional Reactivity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.85), Emotional Cutoff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.80), I-position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.70) and Fusion with Others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.70). </a:t>
            </a:r>
          </a:p>
          <a:p>
            <a:pPr marL="101597" indent="-93131">
              <a:buClr>
                <a:srgbClr val="000000"/>
              </a:buClr>
              <a:buSzPts val="500"/>
              <a:buChar char="●"/>
            </a:pPr>
            <a:r>
              <a:rPr lang="en-US" sz="800" b="1" dirty="0">
                <a:solidFill>
                  <a:srgbClr val="000000"/>
                </a:solidFill>
                <a:latin typeface="Times New Roman"/>
                <a:ea typeface="Times New Roman"/>
                <a:cs typeface="Times New Roman"/>
                <a:sym typeface="Times New Roman"/>
              </a:rPr>
              <a:t>Family Intrusiveness</a:t>
            </a:r>
            <a:r>
              <a:rPr lang="en-US" sz="800" dirty="0">
                <a:solidFill>
                  <a:srgbClr val="000000"/>
                </a:solidFill>
                <a:latin typeface="Times New Roman"/>
                <a:ea typeface="Times New Roman"/>
                <a:cs typeface="Times New Roman"/>
                <a:sym typeface="Times New Roman"/>
              </a:rPr>
              <a:t> was measured by the 13-item Family Intrusiveness Scale (Gavazzi et al., 1998, </a:t>
            </a:r>
            <a:r>
              <a:rPr lang="el-GR" sz="800" dirty="0">
                <a:solidFill>
                  <a:srgbClr val="000000"/>
                </a:solidFill>
                <a:latin typeface="Times New Roman"/>
                <a:ea typeface="Times New Roman"/>
                <a:cs typeface="Times New Roman"/>
                <a:sym typeface="Times New Roman"/>
              </a:rPr>
              <a:t>α = </a:t>
            </a:r>
            <a:r>
              <a:rPr lang="en-US" sz="800" dirty="0">
                <a:solidFill>
                  <a:srgbClr val="000000"/>
                </a:solidFill>
                <a:latin typeface="Times New Roman"/>
                <a:ea typeface="Times New Roman"/>
                <a:cs typeface="Times New Roman"/>
                <a:sym typeface="Times New Roman"/>
              </a:rPr>
              <a:t>.89)</a:t>
            </a:r>
            <a:endParaRPr lang="en-US" sz="800" b="1" dirty="0">
              <a:solidFill>
                <a:srgbClr val="000000"/>
              </a:solidFill>
              <a:latin typeface="Times New Roman"/>
              <a:ea typeface="Times New Roman"/>
              <a:cs typeface="Times New Roman"/>
              <a:sym typeface="Times New Roman"/>
            </a:endParaRPr>
          </a:p>
          <a:p>
            <a:pPr marL="101597" indent="-93131">
              <a:buClr>
                <a:srgbClr val="000000"/>
              </a:buClr>
              <a:buSzPts val="500"/>
              <a:buChar char="●"/>
            </a:pPr>
            <a:endParaRPr sz="667" b="1" dirty="0">
              <a:solidFill>
                <a:srgbClr val="000000"/>
              </a:solidFill>
              <a:latin typeface="Times New Roman"/>
              <a:ea typeface="Times New Roman"/>
              <a:cs typeface="Times New Roman"/>
              <a:sym typeface="Times New Roman"/>
            </a:endParaRPr>
          </a:p>
        </p:txBody>
      </p:sp>
      <p:sp>
        <p:nvSpPr>
          <p:cNvPr id="139" name="Google Shape;139;p26"/>
          <p:cNvSpPr/>
          <p:nvPr/>
        </p:nvSpPr>
        <p:spPr>
          <a:xfrm>
            <a:off x="173395" y="3606711"/>
            <a:ext cx="3628400" cy="176400"/>
          </a:xfrm>
          <a:prstGeom prst="rect">
            <a:avLst/>
          </a:prstGeom>
          <a:solidFill>
            <a:srgbClr val="073763"/>
          </a:solidFill>
          <a:ln>
            <a:noFill/>
          </a:ln>
        </p:spPr>
        <p:txBody>
          <a:bodyPr spcFirstLastPara="1" wrap="square" lIns="20867" tIns="19267" rIns="20867" bIns="19267" anchor="t" anchorCtr="0">
            <a:noAutofit/>
          </a:bodyPr>
          <a:lstStyle/>
          <a:p>
            <a:r>
              <a:rPr lang="en" sz="1067" b="1">
                <a:solidFill>
                  <a:srgbClr val="FFFFFF"/>
                </a:solidFill>
                <a:latin typeface="Times New Roman"/>
                <a:ea typeface="Times New Roman"/>
                <a:cs typeface="Times New Roman"/>
                <a:sym typeface="Times New Roman"/>
              </a:rPr>
              <a:t>RESULTS</a:t>
            </a:r>
            <a:endParaRPr sz="1067" b="1">
              <a:solidFill>
                <a:srgbClr val="FFFFFF"/>
              </a:solidFill>
              <a:latin typeface="Times New Roman"/>
              <a:ea typeface="Times New Roman"/>
              <a:cs typeface="Times New Roman"/>
              <a:sym typeface="Times New Roman"/>
            </a:endParaRPr>
          </a:p>
        </p:txBody>
      </p:sp>
      <p:pic>
        <p:nvPicPr>
          <p:cNvPr id="147" name="Google Shape;147;p26"/>
          <p:cNvPicPr preferRelativeResize="0"/>
          <p:nvPr/>
        </p:nvPicPr>
        <p:blipFill>
          <a:blip r:embed="rId3">
            <a:alphaModFix/>
          </a:blip>
          <a:stretch>
            <a:fillRect/>
          </a:stretch>
        </p:blipFill>
        <p:spPr>
          <a:xfrm>
            <a:off x="10595223" y="-1"/>
            <a:ext cx="980008" cy="980000"/>
          </a:xfrm>
          <a:prstGeom prst="rect">
            <a:avLst/>
          </a:prstGeom>
          <a:noFill/>
          <a:ln>
            <a:noFill/>
          </a:ln>
        </p:spPr>
      </p:pic>
      <p:pic>
        <p:nvPicPr>
          <p:cNvPr id="148" name="Google Shape;148;p26"/>
          <p:cNvPicPr preferRelativeResize="0"/>
          <p:nvPr/>
        </p:nvPicPr>
        <p:blipFill>
          <a:blip r:embed="rId4">
            <a:alphaModFix/>
          </a:blip>
          <a:stretch>
            <a:fillRect/>
          </a:stretch>
        </p:blipFill>
        <p:spPr>
          <a:xfrm>
            <a:off x="642108" y="43970"/>
            <a:ext cx="882729" cy="892063"/>
          </a:xfrm>
          <a:prstGeom prst="rect">
            <a:avLst/>
          </a:prstGeom>
          <a:noFill/>
          <a:ln>
            <a:noFill/>
          </a:ln>
        </p:spPr>
      </p:pic>
      <p:graphicFrame>
        <p:nvGraphicFramePr>
          <p:cNvPr id="7" name="Table 6">
            <a:extLst>
              <a:ext uri="{FF2B5EF4-FFF2-40B4-BE49-F238E27FC236}">
                <a16:creationId xmlns:a16="http://schemas.microsoft.com/office/drawing/2014/main" id="{B3B465EF-EA95-44EE-932D-886DA43F8952}"/>
              </a:ext>
            </a:extLst>
          </p:cNvPr>
          <p:cNvGraphicFramePr>
            <a:graphicFrameLocks noGrp="1"/>
          </p:cNvGraphicFramePr>
          <p:nvPr>
            <p:extLst>
              <p:ext uri="{D42A27DB-BD31-4B8C-83A1-F6EECF244321}">
                <p14:modId xmlns:p14="http://schemas.microsoft.com/office/powerpoint/2010/main" val="3492084605"/>
              </p:ext>
            </p:extLst>
          </p:nvPr>
        </p:nvGraphicFramePr>
        <p:xfrm>
          <a:off x="234033" y="3914403"/>
          <a:ext cx="3709814" cy="2772637"/>
        </p:xfrm>
        <a:graphic>
          <a:graphicData uri="http://schemas.openxmlformats.org/drawingml/2006/table">
            <a:tbl>
              <a:tblPr firstRow="1" firstCol="1" bandRow="1">
                <a:tableStyleId>{5C22544A-7EE6-4342-B048-85BDC9FD1C3A}</a:tableStyleId>
              </a:tblPr>
              <a:tblGrid>
                <a:gridCol w="1614252">
                  <a:extLst>
                    <a:ext uri="{9D8B030D-6E8A-4147-A177-3AD203B41FA5}">
                      <a16:colId xmlns:a16="http://schemas.microsoft.com/office/drawing/2014/main" val="1981797816"/>
                    </a:ext>
                  </a:extLst>
                </a:gridCol>
                <a:gridCol w="1069071">
                  <a:extLst>
                    <a:ext uri="{9D8B030D-6E8A-4147-A177-3AD203B41FA5}">
                      <a16:colId xmlns:a16="http://schemas.microsoft.com/office/drawing/2014/main" val="525449895"/>
                    </a:ext>
                  </a:extLst>
                </a:gridCol>
                <a:gridCol w="1026491">
                  <a:extLst>
                    <a:ext uri="{9D8B030D-6E8A-4147-A177-3AD203B41FA5}">
                      <a16:colId xmlns:a16="http://schemas.microsoft.com/office/drawing/2014/main" val="4222793508"/>
                    </a:ext>
                  </a:extLst>
                </a:gridCol>
              </a:tblGrid>
              <a:tr h="141626">
                <a:tc gridSpan="3">
                  <a:txBody>
                    <a:bodyPr/>
                    <a:lstStyle/>
                    <a:p>
                      <a:pPr marL="0" marR="0">
                        <a:lnSpc>
                          <a:spcPct val="107000"/>
                        </a:lnSpc>
                        <a:spcBef>
                          <a:spcPts val="0"/>
                        </a:spcBef>
                        <a:spcAft>
                          <a:spcPts val="0"/>
                        </a:spcAft>
                      </a:pPr>
                      <a:r>
                        <a:rPr lang="en-US" sz="800">
                          <a:effectLst/>
                        </a:rPr>
                        <a:t>Table 1: Partial (Age) Correlations Among Select Study Variable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8122134"/>
                  </a:ext>
                </a:extLst>
              </a:tr>
              <a:tr h="330316">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962351"/>
                  </a:ext>
                </a:extLst>
              </a:tr>
              <a:tr h="201741">
                <a:tc>
                  <a:txBody>
                    <a:bodyPr/>
                    <a:lstStyle/>
                    <a:p>
                      <a:pPr marL="0" marR="0" algn="ctr">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779599"/>
                  </a:ext>
                </a:extLst>
              </a:tr>
              <a:tr h="161458">
                <a:tc>
                  <a:txBody>
                    <a:bodyPr/>
                    <a:lstStyle/>
                    <a:p>
                      <a:pPr marL="0" marR="0" algn="ctr">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317857"/>
                  </a:ext>
                </a:extLst>
              </a:tr>
              <a:tr h="161458">
                <a:tc>
                  <a:txBody>
                    <a:bodyPr/>
                    <a:lstStyle/>
                    <a:p>
                      <a:pPr marL="0" marR="0" algn="ctr">
                        <a:lnSpc>
                          <a:spcPct val="107000"/>
                        </a:lnSpc>
                        <a:spcBef>
                          <a:spcPts val="0"/>
                        </a:spcBef>
                        <a:spcAft>
                          <a:spcPts val="0"/>
                        </a:spcAft>
                      </a:pPr>
                      <a:r>
                        <a:rPr lang="en-US" sz="800">
                          <a:effectLst/>
                        </a:rPr>
                        <a:t>Emotional Reactivity</a:t>
                      </a:r>
                      <a:r>
                        <a:rPr lang="en-US" sz="8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389639"/>
                  </a:ext>
                </a:extLst>
              </a:tr>
              <a:tr h="161458">
                <a:tc>
                  <a:txBody>
                    <a:bodyPr/>
                    <a:lstStyle/>
                    <a:p>
                      <a:pPr marL="0" marR="0" algn="ctr">
                        <a:lnSpc>
                          <a:spcPct val="107000"/>
                        </a:lnSpc>
                        <a:spcBef>
                          <a:spcPts val="0"/>
                        </a:spcBef>
                        <a:spcAft>
                          <a:spcPts val="0"/>
                        </a:spcAft>
                      </a:pPr>
                      <a:r>
                        <a:rPr lang="en-US" sz="800">
                          <a:effectLst/>
                        </a:rPr>
                        <a:t>Emotional Cut-Off</a:t>
                      </a:r>
                      <a:r>
                        <a:rPr lang="en-US" sz="8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279352"/>
                  </a:ext>
                </a:extLst>
              </a:tr>
              <a:tr h="161458">
                <a:tc>
                  <a:txBody>
                    <a:bodyPr/>
                    <a:lstStyle/>
                    <a:p>
                      <a:pPr marL="0" marR="0" algn="ctr">
                        <a:lnSpc>
                          <a:spcPct val="107000"/>
                        </a:lnSpc>
                        <a:spcBef>
                          <a:spcPts val="0"/>
                        </a:spcBef>
                        <a:spcAft>
                          <a:spcPts val="0"/>
                        </a:spcAft>
                      </a:pPr>
                      <a:r>
                        <a:rPr lang="en-US" sz="800">
                          <a:effectLst/>
                        </a:rPr>
                        <a:t>Fusion with Others</a:t>
                      </a:r>
                      <a:r>
                        <a:rPr lang="en-US" sz="8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0931"/>
                  </a:ext>
                </a:extLst>
              </a:tr>
              <a:tr h="161458">
                <a:tc>
                  <a:txBody>
                    <a:bodyPr/>
                    <a:lstStyle/>
                    <a:p>
                      <a:pPr marL="0" marR="0" algn="ctr">
                        <a:lnSpc>
                          <a:spcPct val="107000"/>
                        </a:lnSpc>
                        <a:spcBef>
                          <a:spcPts val="0"/>
                        </a:spcBef>
                        <a:spcAft>
                          <a:spcPts val="0"/>
                        </a:spcAft>
                      </a:pPr>
                      <a:r>
                        <a:rPr lang="en-US" sz="800" dirty="0">
                          <a:effectLst/>
                        </a:rPr>
                        <a:t>I-Position</a:t>
                      </a:r>
                      <a:r>
                        <a:rPr lang="en-US" sz="800" baseline="30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721447"/>
                  </a:ext>
                </a:extLst>
              </a:tr>
              <a:tr h="161458">
                <a:tc>
                  <a:txBody>
                    <a:bodyPr/>
                    <a:lstStyle/>
                    <a:p>
                      <a:pPr marL="0" marR="0" algn="ctr">
                        <a:lnSpc>
                          <a:spcPct val="107000"/>
                        </a:lnSpc>
                        <a:spcBef>
                          <a:spcPts val="0"/>
                        </a:spcBef>
                        <a:spcAft>
                          <a:spcPts val="0"/>
                        </a:spcAft>
                      </a:pPr>
                      <a:r>
                        <a:rPr lang="en-US" sz="800">
                          <a:effectLst/>
                        </a:rPr>
                        <a:t>Anxiety</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612691"/>
                  </a:ext>
                </a:extLst>
              </a:tr>
              <a:tr h="161458">
                <a:tc>
                  <a:txBody>
                    <a:bodyPr/>
                    <a:lstStyle/>
                    <a:p>
                      <a:pPr marL="0" marR="0" algn="ctr">
                        <a:lnSpc>
                          <a:spcPct val="107000"/>
                        </a:lnSpc>
                        <a:spcBef>
                          <a:spcPts val="0"/>
                        </a:spcBef>
                        <a:spcAft>
                          <a:spcPts val="0"/>
                        </a:spcAft>
                      </a:pPr>
                      <a:r>
                        <a:rPr lang="en-US" sz="800">
                          <a:effectLst/>
                        </a:rPr>
                        <a:t>Family Problems</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456988"/>
                  </a:ext>
                </a:extLst>
              </a:tr>
              <a:tr h="161458">
                <a:tc>
                  <a:txBody>
                    <a:bodyPr/>
                    <a:lstStyle/>
                    <a:p>
                      <a:pPr marL="0" marR="0" algn="ctr">
                        <a:lnSpc>
                          <a:spcPct val="107000"/>
                        </a:lnSpc>
                        <a:spcBef>
                          <a:spcPts val="0"/>
                        </a:spcBef>
                        <a:spcAft>
                          <a:spcPts val="0"/>
                        </a:spcAft>
                      </a:pPr>
                      <a:r>
                        <a:rPr lang="en-US" sz="800">
                          <a:effectLst/>
                        </a:rPr>
                        <a:t>Interpersonal Problems</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.662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0949432"/>
                  </a:ext>
                </a:extLst>
              </a:tr>
              <a:tr h="161458">
                <a:tc>
                  <a:txBody>
                    <a:bodyPr/>
                    <a:lstStyle/>
                    <a:p>
                      <a:pPr marL="0" marR="0" algn="ctr">
                        <a:lnSpc>
                          <a:spcPct val="107000"/>
                        </a:lnSpc>
                        <a:spcBef>
                          <a:spcPts val="0"/>
                        </a:spcBef>
                        <a:spcAft>
                          <a:spcPts val="0"/>
                        </a:spcAft>
                      </a:pPr>
                      <a:r>
                        <a:rPr lang="en-US" sz="800">
                          <a:effectLst/>
                        </a:rPr>
                        <a:t>Academic Problems</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974908"/>
                  </a:ext>
                </a:extLst>
              </a:tr>
              <a:tr h="161458">
                <a:tc>
                  <a:txBody>
                    <a:bodyPr/>
                    <a:lstStyle/>
                    <a:p>
                      <a:pPr marL="0" marR="0" algn="ctr">
                        <a:lnSpc>
                          <a:spcPct val="107000"/>
                        </a:lnSpc>
                        <a:spcBef>
                          <a:spcPts val="0"/>
                        </a:spcBef>
                        <a:spcAft>
                          <a:spcPts val="0"/>
                        </a:spcAft>
                      </a:pPr>
                      <a:r>
                        <a:rPr lang="en-US" sz="800">
                          <a:effectLst/>
                        </a:rPr>
                        <a:t>Depression</a:t>
                      </a:r>
                      <a:r>
                        <a:rPr lang="en-US" sz="8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7533036"/>
                  </a:ext>
                </a:extLst>
              </a:tr>
              <a:tr h="161458">
                <a:tc>
                  <a:txBody>
                    <a:bodyPr/>
                    <a:lstStyle/>
                    <a:p>
                      <a:pPr marL="0" marR="0" algn="ctr">
                        <a:lnSpc>
                          <a:spcPct val="107000"/>
                        </a:lnSpc>
                        <a:spcBef>
                          <a:spcPts val="0"/>
                        </a:spcBef>
                        <a:spcAft>
                          <a:spcPts val="0"/>
                        </a:spcAft>
                      </a:pPr>
                      <a:r>
                        <a:rPr lang="en-US" sz="800">
                          <a:effectLst/>
                        </a:rPr>
                        <a:t>Somatization</a:t>
                      </a:r>
                      <a:r>
                        <a:rPr lang="en-US" sz="8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638202"/>
                  </a:ext>
                </a:extLst>
              </a:tr>
              <a:tr h="161458">
                <a:tc>
                  <a:txBody>
                    <a:bodyPr/>
                    <a:lstStyle/>
                    <a:p>
                      <a:pPr marL="0" marR="0" algn="ctr">
                        <a:lnSpc>
                          <a:spcPct val="107000"/>
                        </a:lnSpc>
                        <a:spcBef>
                          <a:spcPts val="0"/>
                        </a:spcBef>
                        <a:spcAft>
                          <a:spcPts val="0"/>
                        </a:spcAft>
                      </a:pPr>
                      <a:r>
                        <a:rPr lang="en-US" sz="800">
                          <a:effectLst/>
                        </a:rPr>
                        <a:t>Interpersonal Sensitivity</a:t>
                      </a:r>
                      <a:r>
                        <a:rPr lang="en-US" sz="8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849372"/>
                  </a:ext>
                </a:extLst>
              </a:tr>
              <a:tr h="161458">
                <a:tc gridSpan="3">
                  <a:txBody>
                    <a:bodyPr/>
                    <a:lstStyle/>
                    <a:p>
                      <a:pPr marL="0" marR="0">
                        <a:lnSpc>
                          <a:spcPct val="107000"/>
                        </a:lnSpc>
                        <a:spcBef>
                          <a:spcPts val="0"/>
                        </a:spcBef>
                        <a:spcAft>
                          <a:spcPts val="0"/>
                        </a:spcAft>
                      </a:pPr>
                      <a:r>
                        <a:rPr lang="en-US" sz="800" baseline="30000" dirty="0">
                          <a:effectLst/>
                        </a:rPr>
                        <a:t>1</a:t>
                      </a:r>
                      <a:r>
                        <a:rPr lang="en-US" sz="800" dirty="0">
                          <a:effectLst/>
                        </a:rPr>
                        <a:t> Differentiation of Self     </a:t>
                      </a:r>
                      <a:r>
                        <a:rPr lang="en-US" sz="800" baseline="30000" dirty="0">
                          <a:effectLst/>
                        </a:rPr>
                        <a:t>2</a:t>
                      </a:r>
                      <a:r>
                        <a:rPr lang="en-US" sz="800" dirty="0">
                          <a:effectLst/>
                        </a:rPr>
                        <a:t>College Adjustment     </a:t>
                      </a:r>
                      <a:r>
                        <a:rPr lang="en-US" sz="800" baseline="30000" dirty="0">
                          <a:effectLst/>
                        </a:rPr>
                        <a:t>3</a:t>
                      </a:r>
                      <a:r>
                        <a:rPr lang="en-US" sz="800" dirty="0">
                          <a:effectLst/>
                        </a:rPr>
                        <a:t>BSI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23692"/>
                  </a:ext>
                </a:extLst>
              </a:tr>
            </a:tbl>
          </a:graphicData>
        </a:graphic>
      </p:graphicFrame>
      <p:graphicFrame>
        <p:nvGraphicFramePr>
          <p:cNvPr id="9" name="Table 8">
            <a:extLst>
              <a:ext uri="{FF2B5EF4-FFF2-40B4-BE49-F238E27FC236}">
                <a16:creationId xmlns:a16="http://schemas.microsoft.com/office/drawing/2014/main" id="{C18D84B6-7032-427E-9C73-0A5D29B84250}"/>
              </a:ext>
            </a:extLst>
          </p:cNvPr>
          <p:cNvGraphicFramePr>
            <a:graphicFrameLocks noGrp="1"/>
          </p:cNvGraphicFramePr>
          <p:nvPr>
            <p:extLst>
              <p:ext uri="{D42A27DB-BD31-4B8C-83A1-F6EECF244321}">
                <p14:modId xmlns:p14="http://schemas.microsoft.com/office/powerpoint/2010/main" val="1702839193"/>
              </p:ext>
            </p:extLst>
          </p:nvPr>
        </p:nvGraphicFramePr>
        <p:xfrm>
          <a:off x="8233994" y="1022250"/>
          <a:ext cx="3425825" cy="3154300"/>
        </p:xfrm>
        <a:graphic>
          <a:graphicData uri="http://schemas.openxmlformats.org/drawingml/2006/table">
            <a:tbl>
              <a:tblPr firstRow="1" firstCol="1" bandRow="1">
                <a:tableStyleId>{5C22544A-7EE6-4342-B048-85BDC9FD1C3A}</a:tableStyleId>
              </a:tblPr>
              <a:tblGrid>
                <a:gridCol w="1425575">
                  <a:extLst>
                    <a:ext uri="{9D8B030D-6E8A-4147-A177-3AD203B41FA5}">
                      <a16:colId xmlns:a16="http://schemas.microsoft.com/office/drawing/2014/main" val="124952499"/>
                    </a:ext>
                  </a:extLst>
                </a:gridCol>
                <a:gridCol w="342900">
                  <a:extLst>
                    <a:ext uri="{9D8B030D-6E8A-4147-A177-3AD203B41FA5}">
                      <a16:colId xmlns:a16="http://schemas.microsoft.com/office/drawing/2014/main" val="2055156091"/>
                    </a:ext>
                  </a:extLst>
                </a:gridCol>
                <a:gridCol w="400050">
                  <a:extLst>
                    <a:ext uri="{9D8B030D-6E8A-4147-A177-3AD203B41FA5}">
                      <a16:colId xmlns:a16="http://schemas.microsoft.com/office/drawing/2014/main" val="278582484"/>
                    </a:ext>
                  </a:extLst>
                </a:gridCol>
                <a:gridCol w="571500">
                  <a:extLst>
                    <a:ext uri="{9D8B030D-6E8A-4147-A177-3AD203B41FA5}">
                      <a16:colId xmlns:a16="http://schemas.microsoft.com/office/drawing/2014/main" val="3627833492"/>
                    </a:ext>
                  </a:extLst>
                </a:gridCol>
                <a:gridCol w="685800">
                  <a:extLst>
                    <a:ext uri="{9D8B030D-6E8A-4147-A177-3AD203B41FA5}">
                      <a16:colId xmlns:a16="http://schemas.microsoft.com/office/drawing/2014/main" val="1595686293"/>
                    </a:ext>
                  </a:extLst>
                </a:gridCol>
              </a:tblGrid>
              <a:tr h="155449">
                <a:tc gridSpan="5">
                  <a:txBody>
                    <a:bodyPr/>
                    <a:lstStyle/>
                    <a:p>
                      <a:pPr marL="0" marR="0">
                        <a:lnSpc>
                          <a:spcPct val="107000"/>
                        </a:lnSpc>
                        <a:spcBef>
                          <a:spcPts val="0"/>
                        </a:spcBef>
                        <a:spcAft>
                          <a:spcPts val="0"/>
                        </a:spcAft>
                      </a:pPr>
                      <a:r>
                        <a:rPr lang="en-US" sz="800">
                          <a:effectLst/>
                        </a:rPr>
                        <a:t>Table 2: Model Summary Predicting College Adjustment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0051076"/>
                  </a:ext>
                </a:extLst>
              </a:tr>
              <a:tr h="107950">
                <a:tc>
                  <a:txBody>
                    <a:bodyPr/>
                    <a:lstStyle/>
                    <a:p>
                      <a:pPr marL="0" marR="0">
                        <a:lnSpc>
                          <a:spcPct val="107000"/>
                        </a:lnSpc>
                        <a:spcBef>
                          <a:spcPts val="0"/>
                        </a:spcBef>
                        <a:spcAft>
                          <a:spcPts val="0"/>
                        </a:spcAft>
                      </a:pPr>
                      <a:r>
                        <a:rPr lang="en-US" sz="800">
                          <a:effectLst/>
                        </a:rPr>
                        <a:t>CAS-Anxiety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800">
                          <a:effectLst/>
                        </a:rPr>
                        <a:t> </a:t>
                      </a:r>
                      <a:endParaRPr lang="en-US" sz="1100">
                        <a:effectLst/>
                      </a:endParaRPr>
                    </a:p>
                    <a:p>
                      <a:pPr marL="0" marR="0" algn="ctr">
                        <a:lnSpc>
                          <a:spcPct val="107000"/>
                        </a:lnSpc>
                        <a:spcBef>
                          <a:spcPts val="0"/>
                        </a:spcBef>
                        <a:spcAft>
                          <a:spcPts val="0"/>
                        </a:spcAft>
                      </a:pPr>
                      <a:r>
                        <a:rPr lang="en-US" sz="800">
                          <a:effectLst/>
                        </a:rPr>
                        <a:t>R</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800">
                          <a:effectLst/>
                        </a:rPr>
                        <a:t> </a:t>
                      </a:r>
                      <a:endParaRPr lang="en-US" sz="1100">
                        <a:effectLst/>
                      </a:endParaRPr>
                    </a:p>
                    <a:p>
                      <a:pPr marL="0" marR="0" algn="ctr">
                        <a:lnSpc>
                          <a:spcPct val="107000"/>
                        </a:lnSpc>
                        <a:spcBef>
                          <a:spcPts val="0"/>
                        </a:spcBef>
                        <a:spcAft>
                          <a:spcPts val="0"/>
                        </a:spcAft>
                      </a:pPr>
                      <a:r>
                        <a:rPr lang="en-US" sz="800">
                          <a:effectLst/>
                          <a:sym typeface="Webdings" panose="05030102010509060703" pitchFamily="18" charset="2"/>
                        </a:rPr>
                        <a:t></a:t>
                      </a:r>
                      <a:r>
                        <a:rPr lang="en-US" sz="800">
                          <a:effectLst/>
                        </a:rPr>
                        <a:t>R</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800">
                          <a:effectLst/>
                        </a:rPr>
                        <a:t> </a:t>
                      </a:r>
                      <a:endParaRPr lang="en-US" sz="1100">
                        <a:effectLst/>
                      </a:endParaRPr>
                    </a:p>
                    <a:p>
                      <a:pPr marL="0" marR="0">
                        <a:lnSpc>
                          <a:spcPct val="107000"/>
                        </a:lnSpc>
                        <a:spcBef>
                          <a:spcPts val="0"/>
                        </a:spcBef>
                        <a:spcAft>
                          <a:spcPts val="0"/>
                        </a:spcAft>
                      </a:pPr>
                      <a:r>
                        <a:rPr lang="en-US" sz="800">
                          <a:effectLst/>
                        </a:rPr>
                        <a:t>F-change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800">
                          <a:effectLst/>
                        </a:rPr>
                        <a:t> </a:t>
                      </a:r>
                      <a:endParaRPr lang="en-US" sz="1100">
                        <a:effectLst/>
                      </a:endParaRPr>
                    </a:p>
                    <a:p>
                      <a:pPr marL="0" marR="0" algn="ctr">
                        <a:lnSpc>
                          <a:spcPct val="107000"/>
                        </a:lnSpc>
                        <a:spcBef>
                          <a:spcPts val="0"/>
                        </a:spcBef>
                        <a:spcAft>
                          <a:spcPts val="0"/>
                        </a:spcAft>
                      </a:pPr>
                      <a:r>
                        <a:rPr lang="en-US" sz="800">
                          <a:effectLst/>
                        </a:rPr>
                        <a:t>Sig. F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0723067"/>
                  </a:ext>
                </a:extLst>
              </a:tr>
              <a:tr h="0">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874928"/>
                  </a:ext>
                </a:extLst>
              </a:tr>
              <a:tr h="0">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513612"/>
                  </a:ext>
                </a:extLst>
              </a:tr>
              <a:tr h="0">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782492"/>
                  </a:ext>
                </a:extLst>
              </a:tr>
              <a:tr h="0">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890744"/>
                  </a:ext>
                </a:extLst>
              </a:tr>
              <a:tr h="0">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413654"/>
                  </a:ext>
                </a:extLst>
              </a:tr>
              <a:tr h="0">
                <a:tc>
                  <a:txBody>
                    <a:bodyPr/>
                    <a:lstStyle/>
                    <a:p>
                      <a:pPr marL="0" marR="0">
                        <a:lnSpc>
                          <a:spcPct val="107000"/>
                        </a:lnSpc>
                        <a:spcBef>
                          <a:spcPts val="0"/>
                        </a:spcBef>
                        <a:spcAft>
                          <a:spcPts val="0"/>
                        </a:spcAft>
                      </a:pPr>
                      <a:r>
                        <a:rPr lang="en-US" sz="800">
                          <a:effectLst/>
                        </a:rPr>
                        <a:t>CAS-Family Problems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427164"/>
                  </a:ext>
                </a:extLst>
              </a:tr>
              <a:tr h="0">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.818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3563883"/>
                  </a:ext>
                </a:extLst>
              </a:tr>
              <a:tr h="0">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175.60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4931385"/>
                  </a:ext>
                </a:extLst>
              </a:tr>
              <a:tr h="0">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298808"/>
                  </a:ext>
                </a:extLst>
              </a:tr>
              <a:tr h="0">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6.52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876658"/>
                  </a:ext>
                </a:extLst>
              </a:tr>
              <a:tr h="0">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7698139"/>
                  </a:ext>
                </a:extLst>
              </a:tr>
              <a:tr h="0">
                <a:tc>
                  <a:txBody>
                    <a:bodyPr/>
                    <a:lstStyle/>
                    <a:p>
                      <a:pPr marL="0" marR="0">
                        <a:lnSpc>
                          <a:spcPct val="107000"/>
                        </a:lnSpc>
                        <a:spcBef>
                          <a:spcPts val="0"/>
                        </a:spcBef>
                        <a:spcAft>
                          <a:spcPts val="0"/>
                        </a:spcAft>
                      </a:pPr>
                      <a:r>
                        <a:rPr lang="en-US" sz="800">
                          <a:effectLst/>
                        </a:rPr>
                        <a:t>CAS-Interpersonal Problems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053316"/>
                  </a:ext>
                </a:extLst>
              </a:tr>
              <a:tr h="0">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996172"/>
                  </a:ext>
                </a:extLst>
              </a:tr>
              <a:tr h="0">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6142046"/>
                  </a:ext>
                </a:extLst>
              </a:tr>
              <a:tr h="0">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925083"/>
                  </a:ext>
                </a:extLst>
              </a:tr>
              <a:tr h="0">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856873"/>
                  </a:ext>
                </a:extLst>
              </a:tr>
              <a:tr h="0">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8387377"/>
                  </a:ext>
                </a:extLst>
              </a:tr>
              <a:tr h="0">
                <a:tc>
                  <a:txBody>
                    <a:bodyPr/>
                    <a:lstStyle/>
                    <a:p>
                      <a:pPr marL="0" marR="0">
                        <a:lnSpc>
                          <a:spcPct val="107000"/>
                        </a:lnSpc>
                        <a:spcBef>
                          <a:spcPts val="0"/>
                        </a:spcBef>
                        <a:spcAft>
                          <a:spcPts val="0"/>
                        </a:spcAft>
                      </a:pPr>
                      <a:r>
                        <a:rPr lang="en-US" sz="800">
                          <a:effectLst/>
                        </a:rPr>
                        <a:t>CAS-Academic Problems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245367"/>
                  </a:ext>
                </a:extLst>
              </a:tr>
              <a:tr h="0">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825031"/>
                  </a:ext>
                </a:extLst>
              </a:tr>
              <a:tr h="0">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6320770"/>
                  </a:ext>
                </a:extLst>
              </a:tr>
              <a:tr h="0">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497440"/>
                  </a:ext>
                </a:extLst>
              </a:tr>
              <a:tr h="0">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&lt; .001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2624121"/>
                  </a:ext>
                </a:extLst>
              </a:tr>
            </a:tbl>
          </a:graphicData>
        </a:graphic>
      </p:graphicFrame>
      <p:graphicFrame>
        <p:nvGraphicFramePr>
          <p:cNvPr id="10" name="Table 9">
            <a:extLst>
              <a:ext uri="{FF2B5EF4-FFF2-40B4-BE49-F238E27FC236}">
                <a16:creationId xmlns:a16="http://schemas.microsoft.com/office/drawing/2014/main" id="{914ED388-782E-47E8-A51F-1CEE89C17350}"/>
              </a:ext>
            </a:extLst>
          </p:cNvPr>
          <p:cNvGraphicFramePr>
            <a:graphicFrameLocks noGrp="1"/>
          </p:cNvGraphicFramePr>
          <p:nvPr>
            <p:extLst>
              <p:ext uri="{D42A27DB-BD31-4B8C-83A1-F6EECF244321}">
                <p14:modId xmlns:p14="http://schemas.microsoft.com/office/powerpoint/2010/main" val="2760012816"/>
              </p:ext>
            </p:extLst>
          </p:nvPr>
        </p:nvGraphicFramePr>
        <p:xfrm>
          <a:off x="4278489" y="3559802"/>
          <a:ext cx="3737440" cy="2375556"/>
        </p:xfrm>
        <a:graphic>
          <a:graphicData uri="http://schemas.openxmlformats.org/drawingml/2006/table">
            <a:tbl>
              <a:tblPr firstRow="1" firstCol="1" bandRow="1">
                <a:tableStyleId>{5C22544A-7EE6-4342-B048-85BDC9FD1C3A}</a:tableStyleId>
              </a:tblPr>
              <a:tblGrid>
                <a:gridCol w="1567314">
                  <a:extLst>
                    <a:ext uri="{9D8B030D-6E8A-4147-A177-3AD203B41FA5}">
                      <a16:colId xmlns:a16="http://schemas.microsoft.com/office/drawing/2014/main" val="2444557193"/>
                    </a:ext>
                  </a:extLst>
                </a:gridCol>
                <a:gridCol w="421969">
                  <a:extLst>
                    <a:ext uri="{9D8B030D-6E8A-4147-A177-3AD203B41FA5}">
                      <a16:colId xmlns:a16="http://schemas.microsoft.com/office/drawing/2014/main" val="2092134524"/>
                    </a:ext>
                  </a:extLst>
                </a:gridCol>
                <a:gridCol w="421969">
                  <a:extLst>
                    <a:ext uri="{9D8B030D-6E8A-4147-A177-3AD203B41FA5}">
                      <a16:colId xmlns:a16="http://schemas.microsoft.com/office/drawing/2014/main" val="2148868945"/>
                    </a:ext>
                  </a:extLst>
                </a:gridCol>
                <a:gridCol w="602813">
                  <a:extLst>
                    <a:ext uri="{9D8B030D-6E8A-4147-A177-3AD203B41FA5}">
                      <a16:colId xmlns:a16="http://schemas.microsoft.com/office/drawing/2014/main" val="1044851818"/>
                    </a:ext>
                  </a:extLst>
                </a:gridCol>
                <a:gridCol w="723375">
                  <a:extLst>
                    <a:ext uri="{9D8B030D-6E8A-4147-A177-3AD203B41FA5}">
                      <a16:colId xmlns:a16="http://schemas.microsoft.com/office/drawing/2014/main" val="3594008000"/>
                    </a:ext>
                  </a:extLst>
                </a:gridCol>
              </a:tblGrid>
              <a:tr h="0">
                <a:tc gridSpan="5">
                  <a:txBody>
                    <a:bodyPr/>
                    <a:lstStyle/>
                    <a:p>
                      <a:pPr marL="0" marR="0">
                        <a:lnSpc>
                          <a:spcPct val="107000"/>
                        </a:lnSpc>
                        <a:spcBef>
                          <a:spcPts val="0"/>
                        </a:spcBef>
                        <a:spcAft>
                          <a:spcPts val="0"/>
                        </a:spcAft>
                      </a:pPr>
                      <a:r>
                        <a:rPr lang="en-US" sz="800" dirty="0">
                          <a:effectLst/>
                        </a:rPr>
                        <a:t>Table 3: Model Summary Predicting Psychiatric Symptoms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8211455"/>
                  </a:ext>
                </a:extLst>
              </a:tr>
              <a:tr h="132883">
                <a:tc>
                  <a:txBody>
                    <a:bodyPr/>
                    <a:lstStyle/>
                    <a:p>
                      <a:pPr marL="0" marR="0">
                        <a:lnSpc>
                          <a:spcPct val="107000"/>
                        </a:lnSpc>
                        <a:spcBef>
                          <a:spcPts val="0"/>
                        </a:spcBef>
                        <a:spcAft>
                          <a:spcPts val="0"/>
                        </a:spcAft>
                      </a:pPr>
                      <a:r>
                        <a:rPr lang="en-US" sz="800">
                          <a:effectLst/>
                        </a:rPr>
                        <a:t>BSI-Depression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R</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sym typeface="Webdings" panose="05030102010509060703" pitchFamily="18" charset="2"/>
                        </a:rPr>
                        <a:t></a:t>
                      </a:r>
                      <a:r>
                        <a:rPr lang="en-US" sz="800">
                          <a:effectLst/>
                        </a:rPr>
                        <a:t>R</a:t>
                      </a:r>
                      <a:r>
                        <a:rPr lang="en-US" sz="8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F-change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Sig. F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507840"/>
                  </a:ext>
                </a:extLst>
              </a:tr>
              <a:tr h="132883">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.651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993123"/>
                  </a:ext>
                </a:extLst>
              </a:tr>
              <a:tr h="132883">
                <a:tc>
                  <a:txBody>
                    <a:bodyPr/>
                    <a:lstStyle/>
                    <a:p>
                      <a:pPr marL="0" marR="0">
                        <a:lnSpc>
                          <a:spcPct val="107000"/>
                        </a:lnSpc>
                        <a:spcBef>
                          <a:spcPts val="0"/>
                        </a:spcBef>
                        <a:spcAft>
                          <a:spcPts val="0"/>
                        </a:spcAft>
                      </a:pPr>
                      <a:r>
                        <a:rPr lang="en-US" sz="800" dirty="0">
                          <a:effectLst/>
                        </a:rPr>
                        <a:t>Family Intrusiveness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3359882"/>
                  </a:ext>
                </a:extLst>
              </a:tr>
              <a:tr h="132883">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830258"/>
                  </a:ext>
                </a:extLst>
              </a:tr>
              <a:tr h="132883">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b="1">
                          <a:effectLst/>
                        </a:rPr>
                        <a:t>.460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b="1">
                          <a:effectLst/>
                        </a:rPr>
                        <a:t>.105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b="1">
                          <a:effectLst/>
                        </a:rPr>
                        <a:t>68.51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b="1" dirty="0">
                          <a:effectLst/>
                        </a:rPr>
                        <a:t>&lt; .001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0827667"/>
                  </a:ext>
                </a:extLst>
              </a:tr>
              <a:tr h="132883">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850294"/>
                  </a:ext>
                </a:extLst>
              </a:tr>
              <a:tr h="132883">
                <a:tc>
                  <a:txBody>
                    <a:bodyPr/>
                    <a:lstStyle/>
                    <a:p>
                      <a:pPr marL="0" marR="0">
                        <a:lnSpc>
                          <a:spcPct val="107000"/>
                        </a:lnSpc>
                        <a:spcBef>
                          <a:spcPts val="0"/>
                        </a:spcBef>
                        <a:spcAft>
                          <a:spcPts val="0"/>
                        </a:spcAft>
                      </a:pPr>
                      <a:r>
                        <a:rPr lang="en-US" sz="800">
                          <a:effectLst/>
                        </a:rPr>
                        <a:t>BSI-Somatization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772501"/>
                  </a:ext>
                </a:extLst>
              </a:tr>
              <a:tr h="132883">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502793"/>
                  </a:ext>
                </a:extLst>
              </a:tr>
              <a:tr h="132883">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649123"/>
                  </a:ext>
                </a:extLst>
              </a:tr>
              <a:tr h="132883">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9.76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771857"/>
                  </a:ext>
                </a:extLst>
              </a:tr>
              <a:tr h="50117">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003504"/>
                  </a:ext>
                </a:extLst>
              </a:tr>
              <a:tr h="132883">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4186300"/>
                  </a:ext>
                </a:extLst>
              </a:tr>
              <a:tr h="132883">
                <a:tc>
                  <a:txBody>
                    <a:bodyPr/>
                    <a:lstStyle/>
                    <a:p>
                      <a:pPr marL="0" marR="0">
                        <a:lnSpc>
                          <a:spcPct val="107000"/>
                        </a:lnSpc>
                        <a:spcBef>
                          <a:spcPts val="0"/>
                        </a:spcBef>
                        <a:spcAft>
                          <a:spcPts val="0"/>
                        </a:spcAft>
                      </a:pPr>
                      <a:r>
                        <a:rPr lang="en-US" sz="800">
                          <a:effectLst/>
                        </a:rPr>
                        <a:t>BSI-Interpersonal Sensitivity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6312238"/>
                  </a:ext>
                </a:extLst>
              </a:tr>
              <a:tr h="132883">
                <a:tc>
                  <a:txBody>
                    <a:bodyPr/>
                    <a:lstStyle/>
                    <a:p>
                      <a:pPr marL="0" marR="0">
                        <a:lnSpc>
                          <a:spcPct val="107000"/>
                        </a:lnSpc>
                        <a:spcBef>
                          <a:spcPts val="0"/>
                        </a:spcBef>
                        <a:spcAft>
                          <a:spcPts val="0"/>
                        </a:spcAft>
                      </a:pPr>
                      <a:r>
                        <a:rPr lang="en-US" sz="800">
                          <a:effectLst/>
                        </a:rPr>
                        <a:t>Age-Gender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7328389"/>
                  </a:ext>
                </a:extLst>
              </a:tr>
              <a:tr h="132883">
                <a:tc>
                  <a:txBody>
                    <a:bodyPr/>
                    <a:lstStyle/>
                    <a:p>
                      <a:pPr marL="0" marR="0">
                        <a:lnSpc>
                          <a:spcPct val="107000"/>
                        </a:lnSpc>
                        <a:spcBef>
                          <a:spcPts val="0"/>
                        </a:spcBef>
                        <a:spcAft>
                          <a:spcPts val="0"/>
                        </a:spcAft>
                      </a:pPr>
                      <a:r>
                        <a:rPr lang="en-US" sz="800">
                          <a:effectLst/>
                        </a:rPr>
                        <a:t>Family Intrusiveness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3393501"/>
                  </a:ext>
                </a:extLst>
              </a:tr>
              <a:tr h="132883">
                <a:tc>
                  <a:txBody>
                    <a:bodyPr/>
                    <a:lstStyle/>
                    <a:p>
                      <a:pPr marL="0" marR="0">
                        <a:lnSpc>
                          <a:spcPct val="107000"/>
                        </a:lnSpc>
                        <a:spcBef>
                          <a:spcPts val="0"/>
                        </a:spcBef>
                        <a:spcAft>
                          <a:spcPts val="0"/>
                        </a:spcAft>
                      </a:pPr>
                      <a:r>
                        <a:rPr lang="en-US" sz="800">
                          <a:effectLst/>
                        </a:rPr>
                        <a:t>Differentiation of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50.58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&lt; .001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892242"/>
                  </a:ext>
                </a:extLst>
              </a:tr>
              <a:tr h="132883">
                <a:tc>
                  <a:txBody>
                    <a:bodyPr/>
                    <a:lstStyle/>
                    <a:p>
                      <a:pPr marL="0" marR="0">
                        <a:lnSpc>
                          <a:spcPct val="107000"/>
                        </a:lnSpc>
                        <a:spcBef>
                          <a:spcPts val="0"/>
                        </a:spcBef>
                        <a:spcAft>
                          <a:spcPts val="0"/>
                        </a:spcAft>
                      </a:pPr>
                      <a:r>
                        <a:rPr lang="en-US" sz="800">
                          <a:effectLst/>
                        </a:rPr>
                        <a:t>Dysfunctional Individuation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&lt;¸.001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215269"/>
                  </a:ext>
                </a:extLst>
              </a:tr>
            </a:tbl>
          </a:graphicData>
        </a:graphic>
      </p:graphicFrame>
      <p:sp>
        <p:nvSpPr>
          <p:cNvPr id="11" name="TextBox 10">
            <a:extLst>
              <a:ext uri="{FF2B5EF4-FFF2-40B4-BE49-F238E27FC236}">
                <a16:creationId xmlns:a16="http://schemas.microsoft.com/office/drawing/2014/main" id="{F3EABE47-3517-423C-B15A-30FF5BF7546D}"/>
              </a:ext>
            </a:extLst>
          </p:cNvPr>
          <p:cNvSpPr txBox="1"/>
          <p:nvPr/>
        </p:nvSpPr>
        <p:spPr>
          <a:xfrm>
            <a:off x="4278489" y="6074329"/>
            <a:ext cx="3754605" cy="5539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Contact: </a:t>
            </a:r>
            <a:r>
              <a:rPr lang="en-US" sz="1000" dirty="0">
                <a:hlinkClick r:id="rId5"/>
              </a:rPr>
              <a:t>danlapsley@nd.edu</a:t>
            </a:r>
            <a:endParaRPr lang="en-US" sz="1000" dirty="0"/>
          </a:p>
          <a:p>
            <a:r>
              <a:rPr lang="en-US" sz="1000" dirty="0"/>
              <a:t>This poster and the DIS are available at: </a:t>
            </a:r>
            <a:r>
              <a:rPr lang="en-US" sz="1000" dirty="0">
                <a:hlinkClick r:id="rId6"/>
              </a:rPr>
              <a:t>www.maplab.nd.edu</a:t>
            </a:r>
            <a:endParaRPr lang="en-US" sz="1000" dirty="0"/>
          </a:p>
          <a:p>
            <a:endParaRPr lang="en-US" sz="1000" dirty="0"/>
          </a:p>
        </p:txBody>
      </p:sp>
      <p:sp>
        <p:nvSpPr>
          <p:cNvPr id="35" name="Google Shape;132;p26">
            <a:extLst>
              <a:ext uri="{FF2B5EF4-FFF2-40B4-BE49-F238E27FC236}">
                <a16:creationId xmlns:a16="http://schemas.microsoft.com/office/drawing/2014/main" id="{7DE19D0C-0377-4443-8F1C-E1A5E711752A}"/>
              </a:ext>
            </a:extLst>
          </p:cNvPr>
          <p:cNvSpPr/>
          <p:nvPr/>
        </p:nvSpPr>
        <p:spPr>
          <a:xfrm>
            <a:off x="8233994" y="5985529"/>
            <a:ext cx="3628400" cy="177600"/>
          </a:xfrm>
          <a:prstGeom prst="rect">
            <a:avLst/>
          </a:prstGeom>
          <a:solidFill>
            <a:srgbClr val="073763"/>
          </a:solidFill>
          <a:ln>
            <a:noFill/>
          </a:ln>
        </p:spPr>
        <p:txBody>
          <a:bodyPr spcFirstLastPara="1" wrap="square" lIns="20867" tIns="19267" rIns="20867" bIns="19267" anchor="t" anchorCtr="0">
            <a:noAutofit/>
          </a:bodyPr>
          <a:lstStyle/>
          <a:p>
            <a:r>
              <a:rPr lang="en" sz="1067" b="1" dirty="0">
                <a:solidFill>
                  <a:srgbClr val="FFFFFF"/>
                </a:solidFill>
                <a:latin typeface="Times New Roman"/>
                <a:cs typeface="Times New Roman"/>
                <a:sym typeface="Times New Roman"/>
              </a:rPr>
              <a:t>CONCLUSION</a:t>
            </a:r>
            <a:r>
              <a:rPr lang="en-US" sz="1067" b="1" dirty="0">
                <a:solidFill>
                  <a:srgbClr val="FFFFFF"/>
                </a:solidFill>
                <a:latin typeface="Times New Roman"/>
                <a:cs typeface="Times New Roman"/>
                <a:sym typeface="Times New Roman"/>
              </a:rPr>
              <a:t>S</a:t>
            </a:r>
            <a:endParaRPr sz="267" dirty="0"/>
          </a:p>
        </p:txBody>
      </p:sp>
      <p:sp>
        <p:nvSpPr>
          <p:cNvPr id="12" name="TextBox 11">
            <a:extLst>
              <a:ext uri="{FF2B5EF4-FFF2-40B4-BE49-F238E27FC236}">
                <a16:creationId xmlns:a16="http://schemas.microsoft.com/office/drawing/2014/main" id="{C7705AF3-17E7-4862-B78F-990CB28225B8}"/>
              </a:ext>
            </a:extLst>
          </p:cNvPr>
          <p:cNvSpPr txBox="1"/>
          <p:nvPr/>
        </p:nvSpPr>
        <p:spPr>
          <a:xfrm>
            <a:off x="8329567" y="4488808"/>
            <a:ext cx="3628400" cy="1446550"/>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Univariate and multivariate tests of means revealed 5 significant gender differences: Males (vs. females) showed more academic problems and dysfunctional individuation. Females (vs. males) reported more interpersonal sensitivity, emotional reaction and fusion with others.</a:t>
            </a:r>
          </a:p>
          <a:p>
            <a:pPr marL="171450"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The DIS was significantly correlated with both adjustment problems (</a:t>
            </a:r>
            <a:r>
              <a:rPr lang="en-US" sz="800" dirty="0" err="1">
                <a:latin typeface="Times New Roman" panose="02020603050405020304" pitchFamily="18" charset="0"/>
                <a:cs typeface="Times New Roman" panose="02020603050405020304" pitchFamily="18" charset="0"/>
              </a:rPr>
              <a:t>M</a:t>
            </a:r>
            <a:r>
              <a:rPr lang="en-US" sz="800" baseline="-25000" dirty="0" err="1">
                <a:latin typeface="Times New Roman" panose="02020603050405020304" pitchFamily="18" charset="0"/>
                <a:cs typeface="Times New Roman" panose="02020603050405020304" pitchFamily="18" charset="0"/>
              </a:rPr>
              <a:t>r</a:t>
            </a:r>
            <a:r>
              <a:rPr lang="en-US" sz="800" dirty="0">
                <a:latin typeface="Times New Roman" panose="02020603050405020304" pitchFamily="18" charset="0"/>
                <a:cs typeface="Times New Roman" panose="02020603050405020304" pitchFamily="18" charset="0"/>
              </a:rPr>
              <a:t> = .51) and with psychiatric symptoms (</a:t>
            </a:r>
            <a:r>
              <a:rPr lang="en-US" sz="800" dirty="0" err="1">
                <a:latin typeface="Times New Roman" panose="02020603050405020304" pitchFamily="18" charset="0"/>
                <a:cs typeface="Times New Roman" panose="02020603050405020304" pitchFamily="18" charset="0"/>
              </a:rPr>
              <a:t>M</a:t>
            </a:r>
            <a:r>
              <a:rPr lang="en-US" sz="800" baseline="-25000" dirty="0" err="1">
                <a:latin typeface="Times New Roman" panose="02020603050405020304" pitchFamily="18" charset="0"/>
                <a:cs typeface="Times New Roman" panose="02020603050405020304" pitchFamily="18" charset="0"/>
              </a:rPr>
              <a:t>r</a:t>
            </a:r>
            <a:r>
              <a:rPr lang="en-US" sz="800" dirty="0">
                <a:latin typeface="Times New Roman" panose="02020603050405020304" pitchFamily="18" charset="0"/>
                <a:cs typeface="Times New Roman" panose="02020603050405020304" pitchFamily="18" charset="0"/>
              </a:rPr>
              <a:t> = .53).</a:t>
            </a:r>
          </a:p>
          <a:p>
            <a:pPr marL="171450"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Hierarchical regression analyses entering age-gender, family intrusiveness, differentiation of self and dysfunctional individuation is successive blocks showed dysfunctional individuation significantly predicted all four adjustment problems and all three psychiatric problems over and above family intrusiveness and differentiation of self.</a:t>
            </a:r>
          </a:p>
        </p:txBody>
      </p:sp>
      <p:sp>
        <p:nvSpPr>
          <p:cNvPr id="37" name="Google Shape;132;p26">
            <a:extLst>
              <a:ext uri="{FF2B5EF4-FFF2-40B4-BE49-F238E27FC236}">
                <a16:creationId xmlns:a16="http://schemas.microsoft.com/office/drawing/2014/main" id="{A9BB9802-64CD-41E4-9D86-08CF8342CEB9}"/>
              </a:ext>
            </a:extLst>
          </p:cNvPr>
          <p:cNvSpPr/>
          <p:nvPr/>
        </p:nvSpPr>
        <p:spPr>
          <a:xfrm>
            <a:off x="8233994" y="4292186"/>
            <a:ext cx="3628400" cy="177600"/>
          </a:xfrm>
          <a:prstGeom prst="rect">
            <a:avLst/>
          </a:prstGeom>
          <a:solidFill>
            <a:srgbClr val="073763"/>
          </a:solidFill>
          <a:ln>
            <a:noFill/>
          </a:ln>
        </p:spPr>
        <p:txBody>
          <a:bodyPr spcFirstLastPara="1" wrap="square" lIns="20867" tIns="19267" rIns="20867" bIns="19267" anchor="t" anchorCtr="0">
            <a:noAutofit/>
          </a:bodyPr>
          <a:lstStyle/>
          <a:p>
            <a:r>
              <a:rPr lang="en" sz="1067" b="1" dirty="0">
                <a:solidFill>
                  <a:srgbClr val="FFFFFF"/>
                </a:solidFill>
                <a:latin typeface="Times New Roman"/>
                <a:cs typeface="Times New Roman"/>
                <a:sym typeface="Times New Roman"/>
              </a:rPr>
              <a:t>SUMMARY </a:t>
            </a:r>
            <a:endParaRPr sz="267" dirty="0"/>
          </a:p>
        </p:txBody>
      </p:sp>
      <p:sp>
        <p:nvSpPr>
          <p:cNvPr id="13" name="TextBox 12">
            <a:extLst>
              <a:ext uri="{FF2B5EF4-FFF2-40B4-BE49-F238E27FC236}">
                <a16:creationId xmlns:a16="http://schemas.microsoft.com/office/drawing/2014/main" id="{38212EA0-BE1A-42CF-9E01-602A5B31E910}"/>
              </a:ext>
            </a:extLst>
          </p:cNvPr>
          <p:cNvSpPr txBox="1"/>
          <p:nvPr/>
        </p:nvSpPr>
        <p:spPr>
          <a:xfrm>
            <a:off x="8248155" y="6172849"/>
            <a:ext cx="3754605"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These findings provide additional evidence concerning the construct validity of dysfunctional individuation and highlights the importance of individuation for successful adaptation in emerging adulthood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1102</Words>
  <Application>Microsoft Office PowerPoint</Application>
  <PresentationFormat>Widescreen</PresentationFormat>
  <Paragraphs>277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Lapsley</dc:creator>
  <cp:lastModifiedBy>Daniel Lapsley</cp:lastModifiedBy>
  <cp:revision>34</cp:revision>
  <dcterms:created xsi:type="dcterms:W3CDTF">2023-03-28T17:35:50Z</dcterms:created>
  <dcterms:modified xsi:type="dcterms:W3CDTF">2023-04-16T13:39:23Z</dcterms:modified>
</cp:coreProperties>
</file>